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4" r:id="rId2"/>
  </p:sldMasterIdLst>
  <p:sldIdLst>
    <p:sldId id="256" r:id="rId3"/>
    <p:sldId id="274" r:id="rId4"/>
    <p:sldId id="275" r:id="rId5"/>
    <p:sldId id="277" r:id="rId6"/>
    <p:sldId id="260" r:id="rId7"/>
    <p:sldId id="263" r:id="rId8"/>
    <p:sldId id="264" r:id="rId9"/>
    <p:sldId id="265" r:id="rId10"/>
    <p:sldId id="267" r:id="rId11"/>
    <p:sldId id="266" r:id="rId12"/>
    <p:sldId id="268" r:id="rId13"/>
    <p:sldId id="269" r:id="rId14"/>
    <p:sldId id="270" r:id="rId15"/>
    <p:sldId id="271" r:id="rId16"/>
    <p:sldId id="279" r:id="rId17"/>
    <p:sldId id="278" r:id="rId18"/>
    <p:sldId id="276" r:id="rId19"/>
    <p:sldId id="273"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216"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361E-2DE6-7897-DBC4-10CEBE7C2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468FCA-C77F-B92B-D587-F2E78EC44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CC58F-1EA3-3074-D7AD-F66DEBD4BC29}"/>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A2297B0B-EFD8-7697-3DAC-7D30DA1D1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80FAE5-03D2-A250-BC7C-DF1A5837036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6350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6F47-E5E6-C95E-A7E3-B553EBC69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002B01-D92C-8A28-3D3E-F02C956375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59052-690F-08A7-61E1-84F90F6E3532}"/>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CB904AB2-608F-762B-1889-76E80B450B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434CD5-158D-010C-E07F-B9D1E5401EAE}"/>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0940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821B6-9BA3-756F-E80B-7D0806DAB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057162-74F3-960D-FC57-12D291ECDE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02F3-F68A-A4D9-47F7-5A9E83127AEF}"/>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CA27B8C7-9EC6-102F-F21E-FE6F006DCF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BA25C8-2F03-58C9-ECE4-2706E54B4CAB}"/>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14085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ABDF1-5A70-F578-5682-F7D5861A3D98}"/>
              </a:ext>
            </a:extLst>
          </p:cNvPr>
          <p:cNvSpPr>
            <a:spLocks noGrp="1"/>
          </p:cNvSpPr>
          <p:nvPr>
            <p:ph type="dt" sz="half" idx="10"/>
          </p:nvPr>
        </p:nvSpPr>
        <p:spPr/>
        <p:txBody>
          <a:bodyPr/>
          <a:lstStyle/>
          <a:p>
            <a:fld id="{E7D0BBC2-009B-4ED2-9F4E-35AA2D01ECA6}" type="datetimeFigureOut">
              <a:rPr lang="en-US" smtClean="0"/>
              <a:t>3/30/2025</a:t>
            </a:fld>
            <a:endParaRPr lang="en-US" dirty="0"/>
          </a:p>
        </p:txBody>
      </p:sp>
      <p:sp>
        <p:nvSpPr>
          <p:cNvPr id="3" name="Footer Placeholder 2">
            <a:extLst>
              <a:ext uri="{FF2B5EF4-FFF2-40B4-BE49-F238E27FC236}">
                <a16:creationId xmlns:a16="http://schemas.microsoft.com/office/drawing/2014/main" id="{200D7C59-59CF-F642-4C09-AB6121FC3D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ED21992-E41E-278C-8F01-1B9043049C3A}"/>
              </a:ext>
            </a:extLst>
          </p:cNvPr>
          <p:cNvSpPr>
            <a:spLocks noGrp="1"/>
          </p:cNvSpPr>
          <p:nvPr>
            <p:ph type="sldNum" sz="quarter" idx="12"/>
          </p:nvPr>
        </p:nvSpPr>
        <p:spPr/>
        <p:txBody>
          <a:bodyPr/>
          <a:lstStyle/>
          <a:p>
            <a:fld id="{1B3D8EE4-6083-49FE-856A-AC59422944D4}" type="slidenum">
              <a:rPr lang="en-US" smtClean="0"/>
              <a:t>‹#›</a:t>
            </a:fld>
            <a:endParaRPr lang="en-US" dirty="0"/>
          </a:p>
        </p:txBody>
      </p:sp>
    </p:spTree>
    <p:extLst>
      <p:ext uri="{BB962C8B-B14F-4D97-AF65-F5344CB8AC3E}">
        <p14:creationId xmlns:p14="http://schemas.microsoft.com/office/powerpoint/2010/main" val="4079502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703-7885-04CA-8B3D-035345417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20969-E29B-E38E-1950-A51104ABA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94944-9B80-C3A7-9335-9CC7965A52AE}"/>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724460A5-39B9-4547-D904-42A31AEFAE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249CC9-E3A9-69FF-136B-70DFCE28AD9C}"/>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46891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02AC-CDB2-4375-27D1-16790D9CB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E029FA-8574-6A22-9676-FA176F1EFE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E6B14-7761-4D14-126F-651C2DFDCD93}"/>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87E002DD-2CE1-68FA-88DB-DC412DCB07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166A80-4037-D70F-61A9-52900052F786}"/>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86308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1BD-E43C-6170-4E66-EADCE8BEA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11AED-7023-1080-183C-D5071FDC4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FBC02-EEF0-85AD-D5A9-9262E548A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1EB1E-515F-5D81-0E0A-0281DF9265FB}"/>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6" name="Footer Placeholder 5">
            <a:extLst>
              <a:ext uri="{FF2B5EF4-FFF2-40B4-BE49-F238E27FC236}">
                <a16:creationId xmlns:a16="http://schemas.microsoft.com/office/drawing/2014/main" id="{8908EEB3-FDAD-1C12-6204-85A53734D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9AE5B5-C73D-C194-7104-3CD5486ACD03}"/>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04783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C300-DA91-9DEF-3138-DD8C19C19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0B3ED8-CD73-EE5F-9DC6-9542A9286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0E110-CF61-563C-61C9-8E6490CE7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056B5-8105-3A3D-3BD1-54A62F65B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8C4D9-C42E-5B23-524D-06F9F1CFAB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E00D04-5C6B-BBD1-D371-7EF430BD30E1}"/>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8" name="Footer Placeholder 7">
            <a:extLst>
              <a:ext uri="{FF2B5EF4-FFF2-40B4-BE49-F238E27FC236}">
                <a16:creationId xmlns:a16="http://schemas.microsoft.com/office/drawing/2014/main" id="{4D9403D9-D499-A994-6AE5-818383167C8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D79FDE5-BB75-F50B-5790-439AFD151D5D}"/>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198292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17127-3542-1997-D74C-8A5D4D2B8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EC39BF-C0DC-2702-F9D0-47AC54948245}"/>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4" name="Footer Placeholder 3">
            <a:extLst>
              <a:ext uri="{FF2B5EF4-FFF2-40B4-BE49-F238E27FC236}">
                <a16:creationId xmlns:a16="http://schemas.microsoft.com/office/drawing/2014/main" id="{6E4B9CC2-61BE-44D3-6918-6F9E7A53C9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8E5170-37EC-9D1C-6350-7B9E56B2054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9966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46FF7-F926-5C18-2263-E346D040E4B9}"/>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3" name="Footer Placeholder 2">
            <a:extLst>
              <a:ext uri="{FF2B5EF4-FFF2-40B4-BE49-F238E27FC236}">
                <a16:creationId xmlns:a16="http://schemas.microsoft.com/office/drawing/2014/main" id="{EC9C8203-77FF-6AA5-8D6C-3AC958BF9C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50838E-7E0A-4A97-4A05-7A124ECB5CA0}"/>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34214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32FF-907A-3C0B-2AC6-8A92DAEA5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574E9-7582-E431-CAA6-40211BBC0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E5C10-E3C7-584D-E642-A40A6F12A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14049-FEFB-C4F8-8B9F-6C7DE9829DF0}"/>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6" name="Footer Placeholder 5">
            <a:extLst>
              <a:ext uri="{FF2B5EF4-FFF2-40B4-BE49-F238E27FC236}">
                <a16:creationId xmlns:a16="http://schemas.microsoft.com/office/drawing/2014/main" id="{6F820E43-3E6A-A781-C1FB-C4310667C8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2BB2F7-B5D2-89F4-D908-39DA71C46C7A}"/>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250910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3455-1272-80E0-F027-961322645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1A85E8-BECA-EACF-45C4-AAE5A5BCA2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841B319-9276-C1F7-652F-8104D8195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9F062-371F-C22B-CEF1-839DDA99364C}"/>
              </a:ext>
            </a:extLst>
          </p:cNvPr>
          <p:cNvSpPr>
            <a:spLocks noGrp="1"/>
          </p:cNvSpPr>
          <p:nvPr>
            <p:ph type="dt" sz="half" idx="10"/>
          </p:nvPr>
        </p:nvSpPr>
        <p:spPr/>
        <p:txBody>
          <a:bodyPr/>
          <a:lstStyle/>
          <a:p>
            <a:fld id="{4F3D17B5-A2B7-4C0D-B312-E093CA74F757}" type="datetimeFigureOut">
              <a:rPr lang="en-US" smtClean="0"/>
              <a:t>3/30/2025</a:t>
            </a:fld>
            <a:endParaRPr lang="en-US" dirty="0"/>
          </a:p>
        </p:txBody>
      </p:sp>
      <p:sp>
        <p:nvSpPr>
          <p:cNvPr id="6" name="Footer Placeholder 5">
            <a:extLst>
              <a:ext uri="{FF2B5EF4-FFF2-40B4-BE49-F238E27FC236}">
                <a16:creationId xmlns:a16="http://schemas.microsoft.com/office/drawing/2014/main" id="{0DE04635-548D-E85E-2990-2504ED4271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B47917-AF3E-F648-9949-EF1798F13EF5}"/>
              </a:ext>
            </a:extLst>
          </p:cNvPr>
          <p:cNvSpPr>
            <a:spLocks noGrp="1"/>
          </p:cNvSpPr>
          <p:nvPr>
            <p:ph type="sldNum" sz="quarter" idx="12"/>
          </p:nvPr>
        </p:nvSpPr>
        <p:spPr/>
        <p:txBody>
          <a:bodyPr/>
          <a:lstStyle/>
          <a:p>
            <a:fld id="{06978CC6-2809-4DEA-A2D2-26A8127B3DC0}" type="slidenum">
              <a:rPr lang="en-US" smtClean="0"/>
              <a:t>‹#›</a:t>
            </a:fld>
            <a:endParaRPr lang="en-US" dirty="0"/>
          </a:p>
        </p:txBody>
      </p:sp>
    </p:spTree>
    <p:extLst>
      <p:ext uri="{BB962C8B-B14F-4D97-AF65-F5344CB8AC3E}">
        <p14:creationId xmlns:p14="http://schemas.microsoft.com/office/powerpoint/2010/main" val="50954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03BE0-F188-BE77-6B46-EF5A9BEC9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FB12A7-744F-B73F-381A-0D56D2BD5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FBBE7-8A4A-BC2E-7E84-46935B1E8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3D17B5-A2B7-4C0D-B312-E093CA74F757}" type="datetimeFigureOut">
              <a:rPr lang="en-US" smtClean="0"/>
              <a:t>3/30/2025</a:t>
            </a:fld>
            <a:endParaRPr lang="en-US" dirty="0"/>
          </a:p>
        </p:txBody>
      </p:sp>
      <p:sp>
        <p:nvSpPr>
          <p:cNvPr id="5" name="Footer Placeholder 4">
            <a:extLst>
              <a:ext uri="{FF2B5EF4-FFF2-40B4-BE49-F238E27FC236}">
                <a16:creationId xmlns:a16="http://schemas.microsoft.com/office/drawing/2014/main" id="{82A4D063-F8A7-E28C-CFE9-083DDD746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B79C711-B094-4339-BC3F-D28189D39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978CC6-2809-4DEA-A2D2-26A8127B3DC0}" type="slidenum">
              <a:rPr lang="en-US" smtClean="0"/>
              <a:t>‹#›</a:t>
            </a:fld>
            <a:endParaRPr lang="en-US" dirty="0"/>
          </a:p>
        </p:txBody>
      </p:sp>
    </p:spTree>
    <p:extLst>
      <p:ext uri="{BB962C8B-B14F-4D97-AF65-F5344CB8AC3E}">
        <p14:creationId xmlns:p14="http://schemas.microsoft.com/office/powerpoint/2010/main" val="263915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70B0A9-E8BB-6DEF-41FC-DBE82C153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C2E05-B7A5-3D94-DF4E-70EF0E6D8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A1A71-FB12-A9F5-685B-77F8A434D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D0BBC2-009B-4ED2-9F4E-35AA2D01ECA6}" type="datetimeFigureOut">
              <a:rPr lang="en-US" smtClean="0"/>
              <a:t>3/30/2025</a:t>
            </a:fld>
            <a:endParaRPr lang="en-US" dirty="0"/>
          </a:p>
        </p:txBody>
      </p:sp>
      <p:sp>
        <p:nvSpPr>
          <p:cNvPr id="5" name="Footer Placeholder 4">
            <a:extLst>
              <a:ext uri="{FF2B5EF4-FFF2-40B4-BE49-F238E27FC236}">
                <a16:creationId xmlns:a16="http://schemas.microsoft.com/office/drawing/2014/main" id="{BEF2CF2F-07AB-55D5-BEDF-4B54B70FA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90D814D-2C9C-F4C7-AFAE-0C45096B2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3D8EE4-6083-49FE-856A-AC59422944D4}" type="slidenum">
              <a:rPr lang="en-US" smtClean="0"/>
              <a:t>‹#›</a:t>
            </a:fld>
            <a:endParaRPr lang="en-US" dirty="0"/>
          </a:p>
        </p:txBody>
      </p:sp>
    </p:spTree>
    <p:extLst>
      <p:ext uri="{BB962C8B-B14F-4D97-AF65-F5344CB8AC3E}">
        <p14:creationId xmlns:p14="http://schemas.microsoft.com/office/powerpoint/2010/main" val="246440616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1.wdp"/><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10" Type="http://schemas.openxmlformats.org/officeDocument/2006/relationships/image" Target="../media/image11.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8" Type="http://schemas.openxmlformats.org/officeDocument/2006/relationships/image" Target="../media/image9.png"/><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D77C2DC4-03FC-4BF3-9F66-E9A3066EE4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3" name="Rectangle 12">
              <a:extLst>
                <a:ext uri="{FF2B5EF4-FFF2-40B4-BE49-F238E27FC236}">
                  <a16:creationId xmlns:a16="http://schemas.microsoft.com/office/drawing/2014/main" id="{13BD7D54-1B49-4AE3-89F2-EA4811619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1BD4E27-98FF-430B-A77B-3BF03B54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7E13C525-8EE3-4288-848F-C9B2A174F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DEF954E8-34C8-77B3-476C-85E79413AB51}"/>
              </a:ext>
            </a:extLst>
          </p:cNvPr>
          <p:cNvSpPr>
            <a:spLocks noGrp="1"/>
          </p:cNvSpPr>
          <p:nvPr>
            <p:ph type="ctrTitle"/>
          </p:nvPr>
        </p:nvSpPr>
        <p:spPr>
          <a:xfrm>
            <a:off x="6162674" y="1100135"/>
            <a:ext cx="5048252" cy="2862268"/>
          </a:xfrm>
        </p:spPr>
        <p:txBody>
          <a:bodyPr anchor="ctr">
            <a:normAutofit/>
          </a:bodyPr>
          <a:lstStyle/>
          <a:p>
            <a:r>
              <a:rPr lang="en-US" sz="5400" dirty="0"/>
              <a:t>Welcome to GEOG 463/563!</a:t>
            </a:r>
          </a:p>
        </p:txBody>
      </p:sp>
      <p:sp>
        <p:nvSpPr>
          <p:cNvPr id="3" name="Subtitle 2">
            <a:extLst>
              <a:ext uri="{FF2B5EF4-FFF2-40B4-BE49-F238E27FC236}">
                <a16:creationId xmlns:a16="http://schemas.microsoft.com/office/drawing/2014/main" id="{25C55AE8-AFA5-FDB8-09F8-EE8C3E3D5DAE}"/>
              </a:ext>
            </a:extLst>
          </p:cNvPr>
          <p:cNvSpPr>
            <a:spLocks noGrp="1"/>
          </p:cNvSpPr>
          <p:nvPr>
            <p:ph type="subTitle" idx="1"/>
          </p:nvPr>
        </p:nvSpPr>
        <p:spPr>
          <a:xfrm>
            <a:off x="6440804" y="4148141"/>
            <a:ext cx="4495801" cy="914400"/>
          </a:xfrm>
        </p:spPr>
        <p:txBody>
          <a:bodyPr>
            <a:noAutofit/>
          </a:bodyPr>
          <a:lstStyle/>
          <a:p>
            <a:r>
              <a:rPr lang="en-US" sz="3200" dirty="0"/>
              <a:t>Analytical Workflows for Earth Systems Science</a:t>
            </a:r>
          </a:p>
        </p:txBody>
      </p:sp>
      <p:pic>
        <p:nvPicPr>
          <p:cNvPr id="5" name="Picture 4" descr="A drawing of a planet and a wave&#10;&#10;AI-generated content may be incorrect.">
            <a:extLst>
              <a:ext uri="{FF2B5EF4-FFF2-40B4-BE49-F238E27FC236}">
                <a16:creationId xmlns:a16="http://schemas.microsoft.com/office/drawing/2014/main" id="{E5302F03-3474-A946-248B-96533B83A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4" y="1100135"/>
            <a:ext cx="4657726" cy="4657726"/>
          </a:xfrm>
          <a:prstGeom prst="rect">
            <a:avLst/>
          </a:prstGeom>
        </p:spPr>
      </p:pic>
    </p:spTree>
    <p:extLst>
      <p:ext uri="{BB962C8B-B14F-4D97-AF65-F5344CB8AC3E}">
        <p14:creationId xmlns:p14="http://schemas.microsoft.com/office/powerpoint/2010/main" val="66190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53332C-BE71-E7E2-6FD1-4330AB09F925}"/>
              </a:ext>
            </a:extLst>
          </p:cNvPr>
          <p:cNvPicPr>
            <a:picLocks noChangeAspect="1"/>
          </p:cNvPicPr>
          <p:nvPr/>
        </p:nvPicPr>
        <p:blipFill>
          <a:blip r:embed="rId2"/>
          <a:stretch>
            <a:fillRect/>
          </a:stretch>
        </p:blipFill>
        <p:spPr>
          <a:xfrm>
            <a:off x="152400" y="1965960"/>
            <a:ext cx="11887200" cy="2895488"/>
          </a:xfrm>
          <a:prstGeom prst="rect">
            <a:avLst/>
          </a:prstGeom>
        </p:spPr>
      </p:pic>
      <p:sp>
        <p:nvSpPr>
          <p:cNvPr id="2" name="Title 1">
            <a:extLst>
              <a:ext uri="{FF2B5EF4-FFF2-40B4-BE49-F238E27FC236}">
                <a16:creationId xmlns:a16="http://schemas.microsoft.com/office/drawing/2014/main" id="{AA1D6F70-660C-F4C5-52C0-49C4038820FF}"/>
              </a:ext>
            </a:extLst>
          </p:cNvPr>
          <p:cNvSpPr>
            <a:spLocks noGrp="1"/>
          </p:cNvSpPr>
          <p:nvPr>
            <p:ph type="title"/>
          </p:nvPr>
        </p:nvSpPr>
        <p:spPr/>
        <p:txBody>
          <a:bodyPr/>
          <a:lstStyle/>
          <a:p>
            <a:r>
              <a:rPr lang="en-US" dirty="0"/>
              <a:t>Course Schedule – Module 1</a:t>
            </a:r>
          </a:p>
        </p:txBody>
      </p:sp>
      <p:sp>
        <p:nvSpPr>
          <p:cNvPr id="8" name="TextBox 7">
            <a:extLst>
              <a:ext uri="{FF2B5EF4-FFF2-40B4-BE49-F238E27FC236}">
                <a16:creationId xmlns:a16="http://schemas.microsoft.com/office/drawing/2014/main" id="{6133D055-DA2D-AA7C-B563-4A350AE62239}"/>
              </a:ext>
            </a:extLst>
          </p:cNvPr>
          <p:cNvSpPr txBox="1"/>
          <p:nvPr/>
        </p:nvSpPr>
        <p:spPr>
          <a:xfrm>
            <a:off x="1004256" y="231333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A1B5CAC4-E889-5621-88C2-CF74B335DD09}"/>
              </a:ext>
            </a:extLst>
          </p:cNvPr>
          <p:cNvSpPr txBox="1"/>
          <p:nvPr/>
        </p:nvSpPr>
        <p:spPr>
          <a:xfrm>
            <a:off x="1004256" y="3587392"/>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63198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B7E2-B70A-1670-A3CF-D214BD9E1B5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5688447-399F-275C-326A-400666FB29EA}"/>
              </a:ext>
            </a:extLst>
          </p:cNvPr>
          <p:cNvPicPr>
            <a:picLocks noChangeAspect="1"/>
          </p:cNvPicPr>
          <p:nvPr/>
        </p:nvPicPr>
        <p:blipFill>
          <a:blip r:embed="rId2"/>
          <a:stretch>
            <a:fillRect/>
          </a:stretch>
        </p:blipFill>
        <p:spPr>
          <a:xfrm>
            <a:off x="152400" y="1965960"/>
            <a:ext cx="11887200" cy="4155260"/>
          </a:xfrm>
          <a:prstGeom prst="rect">
            <a:avLst/>
          </a:prstGeom>
        </p:spPr>
      </p:pic>
      <p:sp>
        <p:nvSpPr>
          <p:cNvPr id="2" name="Title 1">
            <a:extLst>
              <a:ext uri="{FF2B5EF4-FFF2-40B4-BE49-F238E27FC236}">
                <a16:creationId xmlns:a16="http://schemas.microsoft.com/office/drawing/2014/main" id="{46936DAD-3542-B503-268D-F7C6F2F94C3D}"/>
              </a:ext>
            </a:extLst>
          </p:cNvPr>
          <p:cNvSpPr>
            <a:spLocks noGrp="1"/>
          </p:cNvSpPr>
          <p:nvPr>
            <p:ph type="title"/>
          </p:nvPr>
        </p:nvSpPr>
        <p:spPr/>
        <p:txBody>
          <a:bodyPr/>
          <a:lstStyle/>
          <a:p>
            <a:r>
              <a:rPr lang="en-US" dirty="0"/>
              <a:t>Course Schedule – Module 2</a:t>
            </a:r>
          </a:p>
        </p:txBody>
      </p:sp>
      <p:sp>
        <p:nvSpPr>
          <p:cNvPr id="8" name="TextBox 7">
            <a:extLst>
              <a:ext uri="{FF2B5EF4-FFF2-40B4-BE49-F238E27FC236}">
                <a16:creationId xmlns:a16="http://schemas.microsoft.com/office/drawing/2014/main" id="{0C20B0D5-964D-D7C9-90CB-7001100A632D}"/>
              </a:ext>
            </a:extLst>
          </p:cNvPr>
          <p:cNvSpPr txBox="1"/>
          <p:nvPr/>
        </p:nvSpPr>
        <p:spPr>
          <a:xfrm>
            <a:off x="1114424" y="232659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9" name="TextBox 8">
            <a:extLst>
              <a:ext uri="{FF2B5EF4-FFF2-40B4-BE49-F238E27FC236}">
                <a16:creationId xmlns:a16="http://schemas.microsoft.com/office/drawing/2014/main" id="{025F7A4C-D43D-7BC2-380A-7B6A2620C5A2}"/>
              </a:ext>
            </a:extLst>
          </p:cNvPr>
          <p:cNvSpPr txBox="1"/>
          <p:nvPr/>
        </p:nvSpPr>
        <p:spPr>
          <a:xfrm>
            <a:off x="1114423" y="3598048"/>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10" name="TextBox 9">
            <a:extLst>
              <a:ext uri="{FF2B5EF4-FFF2-40B4-BE49-F238E27FC236}">
                <a16:creationId xmlns:a16="http://schemas.microsoft.com/office/drawing/2014/main" id="{E8B9B563-29AE-75E6-AD3F-A9E654E7369C}"/>
              </a:ext>
            </a:extLst>
          </p:cNvPr>
          <p:cNvSpPr txBox="1"/>
          <p:nvPr/>
        </p:nvSpPr>
        <p:spPr>
          <a:xfrm>
            <a:off x="1114422" y="4826583"/>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Tree>
    <p:extLst>
      <p:ext uri="{BB962C8B-B14F-4D97-AF65-F5344CB8AC3E}">
        <p14:creationId xmlns:p14="http://schemas.microsoft.com/office/powerpoint/2010/main" val="218051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1474-A86B-1558-0346-5046FFDE95A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FE96B53-40B4-B50A-C2AB-BCC0EB0E5188}"/>
              </a:ext>
            </a:extLst>
          </p:cNvPr>
          <p:cNvPicPr>
            <a:picLocks noChangeAspect="1"/>
          </p:cNvPicPr>
          <p:nvPr/>
        </p:nvPicPr>
        <p:blipFill>
          <a:blip r:embed="rId2"/>
          <a:stretch>
            <a:fillRect/>
          </a:stretch>
        </p:blipFill>
        <p:spPr>
          <a:xfrm>
            <a:off x="152400" y="1965960"/>
            <a:ext cx="11887200" cy="4319373"/>
          </a:xfrm>
          <a:prstGeom prst="rect">
            <a:avLst/>
          </a:prstGeom>
        </p:spPr>
      </p:pic>
      <p:sp>
        <p:nvSpPr>
          <p:cNvPr id="2" name="Title 1">
            <a:extLst>
              <a:ext uri="{FF2B5EF4-FFF2-40B4-BE49-F238E27FC236}">
                <a16:creationId xmlns:a16="http://schemas.microsoft.com/office/drawing/2014/main" id="{E38A33CC-0F09-9ADE-3CF5-BBC6455A3133}"/>
              </a:ext>
            </a:extLst>
          </p:cNvPr>
          <p:cNvSpPr>
            <a:spLocks noGrp="1"/>
          </p:cNvSpPr>
          <p:nvPr>
            <p:ph type="title"/>
          </p:nvPr>
        </p:nvSpPr>
        <p:spPr/>
        <p:txBody>
          <a:bodyPr/>
          <a:lstStyle/>
          <a:p>
            <a:r>
              <a:rPr lang="en-US" dirty="0"/>
              <a:t>Course Schedule – Module 3</a:t>
            </a:r>
          </a:p>
        </p:txBody>
      </p:sp>
      <p:sp>
        <p:nvSpPr>
          <p:cNvPr id="6" name="TextBox 5">
            <a:extLst>
              <a:ext uri="{FF2B5EF4-FFF2-40B4-BE49-F238E27FC236}">
                <a16:creationId xmlns:a16="http://schemas.microsoft.com/office/drawing/2014/main" id="{86DEDE21-EAA7-919D-5E3D-0FC048B2272A}"/>
              </a:ext>
            </a:extLst>
          </p:cNvPr>
          <p:cNvSpPr txBox="1"/>
          <p:nvPr/>
        </p:nvSpPr>
        <p:spPr>
          <a:xfrm>
            <a:off x="1114424" y="2414373"/>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E388642C-3982-F334-44C2-8552624EC0A9}"/>
              </a:ext>
            </a:extLst>
          </p:cNvPr>
          <p:cNvSpPr txBox="1"/>
          <p:nvPr/>
        </p:nvSpPr>
        <p:spPr>
          <a:xfrm>
            <a:off x="1114424" y="3692464"/>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a:t>
            </a:r>
            <a:r>
              <a:rPr lang="en-US" sz="2000" dirty="0"/>
              <a:t> support</a:t>
            </a:r>
          </a:p>
        </p:txBody>
      </p:sp>
      <p:sp>
        <p:nvSpPr>
          <p:cNvPr id="8" name="TextBox 7">
            <a:extLst>
              <a:ext uri="{FF2B5EF4-FFF2-40B4-BE49-F238E27FC236}">
                <a16:creationId xmlns:a16="http://schemas.microsoft.com/office/drawing/2014/main" id="{E63C69CA-3437-E9AE-8EA0-8815749780D4}"/>
              </a:ext>
            </a:extLst>
          </p:cNvPr>
          <p:cNvSpPr txBox="1"/>
          <p:nvPr/>
        </p:nvSpPr>
        <p:spPr>
          <a:xfrm>
            <a:off x="1114424" y="4961229"/>
            <a:ext cx="4429125" cy="400110"/>
          </a:xfrm>
          <a:prstGeom prst="rect">
            <a:avLst/>
          </a:prstGeom>
          <a:noFill/>
        </p:spPr>
        <p:txBody>
          <a:bodyPr wrap="square" rtlCol="0">
            <a:spAutoFit/>
          </a:bodyPr>
          <a:lstStyle/>
          <a:p>
            <a:r>
              <a:rPr lang="en-US" sz="2000" dirty="0">
                <a:highlight>
                  <a:srgbClr val="FFFF00"/>
                </a:highlight>
              </a:rPr>
              <a:t>Jack</a:t>
            </a:r>
            <a:r>
              <a:rPr lang="en-US" sz="2000" dirty="0"/>
              <a:t> lead, </a:t>
            </a:r>
            <a:r>
              <a:rPr lang="en-US" sz="2000" dirty="0">
                <a:highlight>
                  <a:srgbClr val="00FFFF"/>
                </a:highlight>
              </a:rPr>
              <a:t>Zech</a:t>
            </a:r>
            <a:r>
              <a:rPr lang="en-US" sz="2000" dirty="0"/>
              <a:t> </a:t>
            </a:r>
            <a:r>
              <a:rPr lang="en-US" sz="2000" dirty="0">
                <a:highlight>
                  <a:srgbClr val="00FF00"/>
                </a:highlight>
              </a:rPr>
              <a:t>James</a:t>
            </a:r>
            <a:r>
              <a:rPr lang="en-US" sz="2000" dirty="0"/>
              <a:t> support</a:t>
            </a:r>
          </a:p>
        </p:txBody>
      </p:sp>
    </p:spTree>
    <p:extLst>
      <p:ext uri="{BB962C8B-B14F-4D97-AF65-F5344CB8AC3E}">
        <p14:creationId xmlns:p14="http://schemas.microsoft.com/office/powerpoint/2010/main" val="211122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786E-840A-E393-88CE-E61281736E7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2FDA683-FCAD-95AB-C74E-1AF5A7B74D24}"/>
              </a:ext>
            </a:extLst>
          </p:cNvPr>
          <p:cNvPicPr>
            <a:picLocks noChangeAspect="1"/>
          </p:cNvPicPr>
          <p:nvPr/>
        </p:nvPicPr>
        <p:blipFill>
          <a:blip r:embed="rId2"/>
          <a:stretch>
            <a:fillRect/>
          </a:stretch>
        </p:blipFill>
        <p:spPr>
          <a:xfrm>
            <a:off x="152400" y="1965960"/>
            <a:ext cx="11887200" cy="2961349"/>
          </a:xfrm>
          <a:prstGeom prst="rect">
            <a:avLst/>
          </a:prstGeom>
        </p:spPr>
      </p:pic>
      <p:sp>
        <p:nvSpPr>
          <p:cNvPr id="2" name="Title 1">
            <a:extLst>
              <a:ext uri="{FF2B5EF4-FFF2-40B4-BE49-F238E27FC236}">
                <a16:creationId xmlns:a16="http://schemas.microsoft.com/office/drawing/2014/main" id="{A079E8A3-2DDE-EF14-0183-CF9B814A586C}"/>
              </a:ext>
            </a:extLst>
          </p:cNvPr>
          <p:cNvSpPr>
            <a:spLocks noGrp="1"/>
          </p:cNvSpPr>
          <p:nvPr>
            <p:ph type="title"/>
          </p:nvPr>
        </p:nvSpPr>
        <p:spPr/>
        <p:txBody>
          <a:bodyPr/>
          <a:lstStyle/>
          <a:p>
            <a:r>
              <a:rPr lang="en-US" dirty="0"/>
              <a:t>Course Schedule – Module 4</a:t>
            </a:r>
          </a:p>
        </p:txBody>
      </p:sp>
      <p:sp>
        <p:nvSpPr>
          <p:cNvPr id="6" name="TextBox 5">
            <a:extLst>
              <a:ext uri="{FF2B5EF4-FFF2-40B4-BE49-F238E27FC236}">
                <a16:creationId xmlns:a16="http://schemas.microsoft.com/office/drawing/2014/main" id="{DBEF31FC-611A-DE94-D4AE-0495F0FB496C}"/>
              </a:ext>
            </a:extLst>
          </p:cNvPr>
          <p:cNvSpPr txBox="1"/>
          <p:nvPr/>
        </p:nvSpPr>
        <p:spPr>
          <a:xfrm>
            <a:off x="1114424" y="3638007"/>
            <a:ext cx="4429125" cy="400110"/>
          </a:xfrm>
          <a:prstGeom prst="rect">
            <a:avLst/>
          </a:prstGeom>
          <a:noFill/>
        </p:spPr>
        <p:txBody>
          <a:bodyPr wrap="square" rtlCol="0">
            <a:spAutoFit/>
          </a:bodyPr>
          <a:lstStyle/>
          <a:p>
            <a:r>
              <a:rPr lang="en-US" sz="2000" dirty="0">
                <a:highlight>
                  <a:srgbClr val="00FFFF"/>
                </a:highlight>
              </a:rPr>
              <a:t>Zech</a:t>
            </a:r>
            <a:r>
              <a:rPr lang="en-US" sz="2000" dirty="0"/>
              <a:t> lead, </a:t>
            </a:r>
            <a:r>
              <a:rPr lang="en-US" sz="2000" dirty="0">
                <a:highlight>
                  <a:srgbClr val="00FF00"/>
                </a:highlight>
              </a:rPr>
              <a:t>James</a:t>
            </a:r>
            <a:r>
              <a:rPr lang="en-US" sz="2000" dirty="0"/>
              <a:t> support</a:t>
            </a:r>
          </a:p>
        </p:txBody>
      </p:sp>
      <p:sp>
        <p:nvSpPr>
          <p:cNvPr id="7" name="TextBox 6">
            <a:extLst>
              <a:ext uri="{FF2B5EF4-FFF2-40B4-BE49-F238E27FC236}">
                <a16:creationId xmlns:a16="http://schemas.microsoft.com/office/drawing/2014/main" id="{6DCE3026-1BC1-C1BB-9837-5980AD02EF23}"/>
              </a:ext>
            </a:extLst>
          </p:cNvPr>
          <p:cNvSpPr txBox="1"/>
          <p:nvPr/>
        </p:nvSpPr>
        <p:spPr>
          <a:xfrm>
            <a:off x="1114424" y="2375706"/>
            <a:ext cx="4429125" cy="400110"/>
          </a:xfrm>
          <a:prstGeom prst="rect">
            <a:avLst/>
          </a:prstGeom>
          <a:noFill/>
        </p:spPr>
        <p:txBody>
          <a:bodyPr wrap="square" rtlCol="0">
            <a:spAutoFit/>
          </a:bodyPr>
          <a:lstStyle/>
          <a:p>
            <a:r>
              <a:rPr lang="en-US" sz="2000" dirty="0">
                <a:highlight>
                  <a:srgbClr val="00FF00"/>
                </a:highlight>
              </a:rPr>
              <a:t>James</a:t>
            </a:r>
            <a:r>
              <a:rPr lang="en-US" sz="2000" dirty="0"/>
              <a:t> lead, </a:t>
            </a:r>
            <a:r>
              <a:rPr lang="en-US" sz="2000" dirty="0">
                <a:highlight>
                  <a:srgbClr val="00FFFF"/>
                </a:highlight>
              </a:rPr>
              <a:t>Zech </a:t>
            </a:r>
            <a:r>
              <a:rPr lang="en-US" sz="2000" dirty="0"/>
              <a:t>support</a:t>
            </a:r>
          </a:p>
        </p:txBody>
      </p:sp>
    </p:spTree>
    <p:extLst>
      <p:ext uri="{BB962C8B-B14F-4D97-AF65-F5344CB8AC3E}">
        <p14:creationId xmlns:p14="http://schemas.microsoft.com/office/powerpoint/2010/main" val="25371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3017-827F-0DCC-8476-66D30B413717}"/>
              </a:ext>
            </a:extLst>
          </p:cNvPr>
          <p:cNvSpPr>
            <a:spLocks noGrp="1"/>
          </p:cNvSpPr>
          <p:nvPr>
            <p:ph type="title"/>
          </p:nvPr>
        </p:nvSpPr>
        <p:spPr/>
        <p:txBody>
          <a:bodyPr/>
          <a:lstStyle/>
          <a:p>
            <a:r>
              <a:rPr lang="en-US" dirty="0"/>
              <a:t>Assessments and Grades</a:t>
            </a:r>
          </a:p>
        </p:txBody>
      </p:sp>
      <p:pic>
        <p:nvPicPr>
          <p:cNvPr id="4" name="Picture 3">
            <a:extLst>
              <a:ext uri="{FF2B5EF4-FFF2-40B4-BE49-F238E27FC236}">
                <a16:creationId xmlns:a16="http://schemas.microsoft.com/office/drawing/2014/main" id="{F77F5795-6C6E-522F-F876-808EBC7C6CDF}"/>
              </a:ext>
            </a:extLst>
          </p:cNvPr>
          <p:cNvPicPr>
            <a:picLocks noChangeAspect="1"/>
          </p:cNvPicPr>
          <p:nvPr/>
        </p:nvPicPr>
        <p:blipFill>
          <a:blip r:embed="rId2"/>
          <a:stretch>
            <a:fillRect/>
          </a:stretch>
        </p:blipFill>
        <p:spPr>
          <a:xfrm>
            <a:off x="386528" y="1371421"/>
            <a:ext cx="11418944" cy="5121454"/>
          </a:xfrm>
          <a:prstGeom prst="rect">
            <a:avLst/>
          </a:prstGeom>
        </p:spPr>
      </p:pic>
    </p:spTree>
    <p:extLst>
      <p:ext uri="{BB962C8B-B14F-4D97-AF65-F5344CB8AC3E}">
        <p14:creationId xmlns:p14="http://schemas.microsoft.com/office/powerpoint/2010/main" val="1307448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19CE-E0BA-4600-71C1-128C7C9B6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AF67A-1A6B-4760-91C7-86F0CB085235}"/>
              </a:ext>
            </a:extLst>
          </p:cNvPr>
          <p:cNvSpPr>
            <a:spLocks noGrp="1"/>
          </p:cNvSpPr>
          <p:nvPr>
            <p:ph type="title"/>
          </p:nvPr>
        </p:nvSpPr>
        <p:spPr/>
        <p:txBody>
          <a:bodyPr/>
          <a:lstStyle/>
          <a:p>
            <a:r>
              <a:rPr lang="en-US" dirty="0"/>
              <a:t>Assessments and Grades</a:t>
            </a:r>
          </a:p>
        </p:txBody>
      </p:sp>
      <p:pic>
        <p:nvPicPr>
          <p:cNvPr id="5" name="Picture 4">
            <a:extLst>
              <a:ext uri="{FF2B5EF4-FFF2-40B4-BE49-F238E27FC236}">
                <a16:creationId xmlns:a16="http://schemas.microsoft.com/office/drawing/2014/main" id="{8F133D2C-CA67-8084-F316-921EE8501529}"/>
              </a:ext>
            </a:extLst>
          </p:cNvPr>
          <p:cNvPicPr>
            <a:picLocks noChangeAspect="1"/>
          </p:cNvPicPr>
          <p:nvPr/>
        </p:nvPicPr>
        <p:blipFill>
          <a:blip r:embed="rId2"/>
          <a:stretch>
            <a:fillRect/>
          </a:stretch>
        </p:blipFill>
        <p:spPr>
          <a:xfrm>
            <a:off x="277695" y="1690688"/>
            <a:ext cx="11636611" cy="2480096"/>
          </a:xfrm>
          <a:prstGeom prst="rect">
            <a:avLst/>
          </a:prstGeom>
        </p:spPr>
      </p:pic>
    </p:spTree>
    <p:extLst>
      <p:ext uri="{BB962C8B-B14F-4D97-AF65-F5344CB8AC3E}">
        <p14:creationId xmlns:p14="http://schemas.microsoft.com/office/powerpoint/2010/main" val="124663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4452-3ED5-D532-A83F-512E338895A6}"/>
              </a:ext>
            </a:extLst>
          </p:cNvPr>
          <p:cNvSpPr>
            <a:spLocks noGrp="1"/>
          </p:cNvSpPr>
          <p:nvPr>
            <p:ph type="title"/>
          </p:nvPr>
        </p:nvSpPr>
        <p:spPr/>
        <p:txBody>
          <a:bodyPr/>
          <a:lstStyle/>
          <a:p>
            <a:r>
              <a:rPr lang="en-US" dirty="0"/>
              <a:t>Canvas Tour</a:t>
            </a:r>
          </a:p>
        </p:txBody>
      </p:sp>
      <p:sp>
        <p:nvSpPr>
          <p:cNvPr id="3" name="Content Placeholder 2">
            <a:extLst>
              <a:ext uri="{FF2B5EF4-FFF2-40B4-BE49-F238E27FC236}">
                <a16:creationId xmlns:a16="http://schemas.microsoft.com/office/drawing/2014/main" id="{FFF0F18E-52A3-3697-6D6D-9358479795EE}"/>
              </a:ext>
            </a:extLst>
          </p:cNvPr>
          <p:cNvSpPr>
            <a:spLocks noGrp="1"/>
          </p:cNvSpPr>
          <p:nvPr>
            <p:ph idx="1"/>
          </p:nvPr>
        </p:nvSpPr>
        <p:spPr/>
        <p:txBody>
          <a:bodyPr/>
          <a:lstStyle/>
          <a:p>
            <a:r>
              <a:rPr lang="en-US" dirty="0"/>
              <a:t>https://canvas.oregonstate.edu/courses/2012319</a:t>
            </a:r>
          </a:p>
        </p:txBody>
      </p:sp>
    </p:spTree>
    <p:extLst>
      <p:ext uri="{BB962C8B-B14F-4D97-AF65-F5344CB8AC3E}">
        <p14:creationId xmlns:p14="http://schemas.microsoft.com/office/powerpoint/2010/main" val="252548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4A94-0E47-C09E-ED78-54EC25824352}"/>
              </a:ext>
            </a:extLst>
          </p:cNvPr>
          <p:cNvSpPr>
            <a:spLocks noGrp="1"/>
          </p:cNvSpPr>
          <p:nvPr>
            <p:ph type="title"/>
          </p:nvPr>
        </p:nvSpPr>
        <p:spPr/>
        <p:txBody>
          <a:bodyPr/>
          <a:lstStyle/>
          <a:p>
            <a:r>
              <a:rPr lang="en-US" dirty="0"/>
              <a:t>Reading (20 minutes)</a:t>
            </a:r>
          </a:p>
        </p:txBody>
      </p:sp>
      <p:pic>
        <p:nvPicPr>
          <p:cNvPr id="4" name="Picture 3">
            <a:extLst>
              <a:ext uri="{FF2B5EF4-FFF2-40B4-BE49-F238E27FC236}">
                <a16:creationId xmlns:a16="http://schemas.microsoft.com/office/drawing/2014/main" id="{572876F0-5BCC-7CBA-7648-284C1ECB1625}"/>
              </a:ext>
            </a:extLst>
          </p:cNvPr>
          <p:cNvPicPr>
            <a:picLocks noChangeAspect="1"/>
          </p:cNvPicPr>
          <p:nvPr/>
        </p:nvPicPr>
        <p:blipFill>
          <a:blip r:embed="rId2"/>
          <a:stretch>
            <a:fillRect/>
          </a:stretch>
        </p:blipFill>
        <p:spPr>
          <a:xfrm>
            <a:off x="838200" y="1542643"/>
            <a:ext cx="11129854" cy="4578238"/>
          </a:xfrm>
          <a:prstGeom prst="rect">
            <a:avLst/>
          </a:prstGeom>
        </p:spPr>
      </p:pic>
    </p:spTree>
    <p:extLst>
      <p:ext uri="{BB962C8B-B14F-4D97-AF65-F5344CB8AC3E}">
        <p14:creationId xmlns:p14="http://schemas.microsoft.com/office/powerpoint/2010/main" val="1049039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2FF0-C385-B5A6-5F92-96BAF90AAC03}"/>
              </a:ext>
            </a:extLst>
          </p:cNvPr>
          <p:cNvSpPr>
            <a:spLocks noGrp="1"/>
          </p:cNvSpPr>
          <p:nvPr>
            <p:ph type="title"/>
          </p:nvPr>
        </p:nvSpPr>
        <p:spPr/>
        <p:txBody>
          <a:bodyPr/>
          <a:lstStyle/>
          <a:p>
            <a:r>
              <a:rPr lang="en-US" dirty="0"/>
              <a:t>Discussion (20 minutes)</a:t>
            </a:r>
          </a:p>
        </p:txBody>
      </p:sp>
      <p:sp>
        <p:nvSpPr>
          <p:cNvPr id="3" name="Content Placeholder 2">
            <a:extLst>
              <a:ext uri="{FF2B5EF4-FFF2-40B4-BE49-F238E27FC236}">
                <a16:creationId xmlns:a16="http://schemas.microsoft.com/office/drawing/2014/main" id="{95A85F9E-0609-24F6-9BC6-FB7401BC5C27}"/>
              </a:ext>
            </a:extLst>
          </p:cNvPr>
          <p:cNvSpPr>
            <a:spLocks noGrp="1"/>
          </p:cNvSpPr>
          <p:nvPr>
            <p:ph idx="1"/>
          </p:nvPr>
        </p:nvSpPr>
        <p:spPr/>
        <p:txBody>
          <a:bodyPr>
            <a:normAutofit/>
          </a:bodyPr>
          <a:lstStyle/>
          <a:p>
            <a:pPr marL="514350" indent="-514350">
              <a:buFont typeface="+mj-lt"/>
              <a:buAutoNum type="arabicPeriod"/>
            </a:pPr>
            <a:r>
              <a:rPr lang="en-US" sz="3200" dirty="0"/>
              <a:t>Why is adopting artificial intelligence (AI) crucial for Earth and environmental science education and research?</a:t>
            </a:r>
          </a:p>
          <a:p>
            <a:pPr marL="514350" indent="-514350">
              <a:buFont typeface="+mj-lt"/>
              <a:buAutoNum type="arabicPeriod"/>
            </a:pPr>
            <a:r>
              <a:rPr lang="en-US" sz="3200" dirty="0"/>
              <a:t>What are some of the barriers facing AI adoption?</a:t>
            </a:r>
          </a:p>
          <a:p>
            <a:pPr marL="514350" indent="-514350">
              <a:buFont typeface="+mj-lt"/>
              <a:buAutoNum type="arabicPeriod"/>
            </a:pPr>
            <a:r>
              <a:rPr lang="en-US" sz="3200" dirty="0"/>
              <a:t>What policies can be enacted to address those barriers?</a:t>
            </a:r>
          </a:p>
          <a:p>
            <a:pPr marL="514350" indent="-514350">
              <a:buFont typeface="+mj-lt"/>
              <a:buAutoNum type="arabicPeriod"/>
            </a:pPr>
            <a:r>
              <a:rPr lang="en-US" sz="3200" dirty="0"/>
              <a:t>What did you learn from the “Data Science 101” table?</a:t>
            </a:r>
          </a:p>
          <a:p>
            <a:pPr marL="514350" indent="-514350">
              <a:buFont typeface="+mj-lt"/>
              <a:buAutoNum type="arabicPeriod"/>
            </a:pPr>
            <a:r>
              <a:rPr lang="en-US" sz="3200" dirty="0"/>
              <a:t>How should we work with AI tools (e.g., ChatGPT, coding packages) in an ethical way during this course?</a:t>
            </a:r>
          </a:p>
        </p:txBody>
      </p:sp>
    </p:spTree>
    <p:extLst>
      <p:ext uri="{BB962C8B-B14F-4D97-AF65-F5344CB8AC3E}">
        <p14:creationId xmlns:p14="http://schemas.microsoft.com/office/powerpoint/2010/main" val="297441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AB41-3CAC-8883-1F34-FF4E1F374B5F}"/>
              </a:ext>
            </a:extLst>
          </p:cNvPr>
          <p:cNvSpPr>
            <a:spLocks noGrp="1"/>
          </p:cNvSpPr>
          <p:nvPr>
            <p:ph type="title"/>
          </p:nvPr>
        </p:nvSpPr>
        <p:spPr/>
        <p:txBody>
          <a:bodyPr/>
          <a:lstStyle/>
          <a:p>
            <a:r>
              <a:rPr lang="en-US" dirty="0"/>
              <a:t>Week 1 To-Dos</a:t>
            </a:r>
          </a:p>
        </p:txBody>
      </p:sp>
      <p:sp>
        <p:nvSpPr>
          <p:cNvPr id="3" name="Content Placeholder 2">
            <a:extLst>
              <a:ext uri="{FF2B5EF4-FFF2-40B4-BE49-F238E27FC236}">
                <a16:creationId xmlns:a16="http://schemas.microsoft.com/office/drawing/2014/main" id="{9E0A798E-B40F-B582-4BB6-A2945621D4AB}"/>
              </a:ext>
            </a:extLst>
          </p:cNvPr>
          <p:cNvSpPr>
            <a:spLocks noGrp="1"/>
          </p:cNvSpPr>
          <p:nvPr>
            <p:ph idx="1"/>
          </p:nvPr>
        </p:nvSpPr>
        <p:spPr/>
        <p:txBody>
          <a:bodyPr/>
          <a:lstStyle/>
          <a:p>
            <a:r>
              <a:rPr lang="en-US" dirty="0"/>
              <a:t>Create a GitHub account on Thursday, April 3 (in-lab)</a:t>
            </a:r>
          </a:p>
          <a:p>
            <a:r>
              <a:rPr lang="en-US" dirty="0"/>
              <a:t>Join the course GitHub repository on Thursday, April 3 (in-lab)</a:t>
            </a:r>
          </a:p>
          <a:p>
            <a:r>
              <a:rPr lang="en-US" dirty="0"/>
              <a:t>Generate ideas for group project by Thursday, April 3 (pre-lab)</a:t>
            </a:r>
          </a:p>
          <a:p>
            <a:endParaRPr lang="en-US" dirty="0"/>
          </a:p>
        </p:txBody>
      </p:sp>
    </p:spTree>
    <p:extLst>
      <p:ext uri="{BB962C8B-B14F-4D97-AF65-F5344CB8AC3E}">
        <p14:creationId xmlns:p14="http://schemas.microsoft.com/office/powerpoint/2010/main" val="1316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C9D9-7D5B-C107-034B-CE160E7B02F6}"/>
              </a:ext>
            </a:extLst>
          </p:cNvPr>
          <p:cNvSpPr>
            <a:spLocks noGrp="1"/>
          </p:cNvSpPr>
          <p:nvPr>
            <p:ph type="title"/>
          </p:nvPr>
        </p:nvSpPr>
        <p:spPr/>
        <p:txBody>
          <a:bodyPr/>
          <a:lstStyle/>
          <a:p>
            <a:r>
              <a:rPr lang="en-US" dirty="0"/>
              <a:t>Daily Agenda</a:t>
            </a:r>
          </a:p>
        </p:txBody>
      </p:sp>
      <p:sp>
        <p:nvSpPr>
          <p:cNvPr id="3" name="Content Placeholder 2">
            <a:extLst>
              <a:ext uri="{FF2B5EF4-FFF2-40B4-BE49-F238E27FC236}">
                <a16:creationId xmlns:a16="http://schemas.microsoft.com/office/drawing/2014/main" id="{D2A9E0E5-AF2B-2A03-14A2-C6FDE7669457}"/>
              </a:ext>
            </a:extLst>
          </p:cNvPr>
          <p:cNvSpPr>
            <a:spLocks noGrp="1"/>
          </p:cNvSpPr>
          <p:nvPr>
            <p:ph idx="1"/>
          </p:nvPr>
        </p:nvSpPr>
        <p:spPr>
          <a:xfrm>
            <a:off x="838201" y="1825625"/>
            <a:ext cx="3990586" cy="4351338"/>
          </a:xfrm>
        </p:spPr>
        <p:txBody>
          <a:bodyPr/>
          <a:lstStyle/>
          <a:p>
            <a:r>
              <a:rPr lang="en-US" dirty="0"/>
              <a:t>Instructor and class introductions (10 min)</a:t>
            </a:r>
          </a:p>
          <a:p>
            <a:r>
              <a:rPr lang="en-US" dirty="0"/>
              <a:t>Course overview and motivation (30 min)</a:t>
            </a:r>
          </a:p>
          <a:p>
            <a:r>
              <a:rPr lang="en-US" dirty="0"/>
              <a:t>Reading and discussion (40 min)</a:t>
            </a:r>
          </a:p>
        </p:txBody>
      </p:sp>
      <p:pic>
        <p:nvPicPr>
          <p:cNvPr id="4" name="Picture 3">
            <a:extLst>
              <a:ext uri="{FF2B5EF4-FFF2-40B4-BE49-F238E27FC236}">
                <a16:creationId xmlns:a16="http://schemas.microsoft.com/office/drawing/2014/main" id="{CE7FD61B-D24D-8F91-022C-5AF894A5C642}"/>
              </a:ext>
            </a:extLst>
          </p:cNvPr>
          <p:cNvPicPr>
            <a:picLocks noChangeAspect="1"/>
          </p:cNvPicPr>
          <p:nvPr/>
        </p:nvPicPr>
        <p:blipFill>
          <a:blip r:embed="rId2"/>
          <a:stretch>
            <a:fillRect/>
          </a:stretch>
        </p:blipFill>
        <p:spPr>
          <a:xfrm>
            <a:off x="4931422" y="943930"/>
            <a:ext cx="7143750" cy="5705475"/>
          </a:xfrm>
          <a:prstGeom prst="rect">
            <a:avLst/>
          </a:prstGeom>
        </p:spPr>
      </p:pic>
    </p:spTree>
    <p:extLst>
      <p:ext uri="{BB962C8B-B14F-4D97-AF65-F5344CB8AC3E}">
        <p14:creationId xmlns:p14="http://schemas.microsoft.com/office/powerpoint/2010/main" val="24642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diagram of a coral reef&#10;&#10;Description automatically generated">
            <a:extLst>
              <a:ext uri="{FF2B5EF4-FFF2-40B4-BE49-F238E27FC236}">
                <a16:creationId xmlns:a16="http://schemas.microsoft.com/office/drawing/2014/main" id="{D8CB4D8D-AD46-8AF0-82C6-6AAB4DD8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553" y="4291430"/>
            <a:ext cx="1826339" cy="1828800"/>
          </a:xfrm>
          <a:prstGeom prst="rect">
            <a:avLst/>
          </a:prstGeom>
        </p:spPr>
      </p:pic>
      <p:pic>
        <p:nvPicPr>
          <p:cNvPr id="31" name="Picture 30" descr="A starfish and shells on a rock&#10;&#10;Description automatically generated">
            <a:extLst>
              <a:ext uri="{FF2B5EF4-FFF2-40B4-BE49-F238E27FC236}">
                <a16:creationId xmlns:a16="http://schemas.microsoft.com/office/drawing/2014/main" id="{E2EFDFD6-F81E-72BE-4858-067C95310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54" y="4114800"/>
            <a:ext cx="1916005" cy="1532804"/>
          </a:xfrm>
          <a:prstGeom prst="rect">
            <a:avLst/>
          </a:prstGeom>
        </p:spPr>
      </p:pic>
      <p:pic>
        <p:nvPicPr>
          <p:cNvPr id="35" name="Picture 34" descr="A person standing on rocks near water&#10;&#10;Description automatically generated">
            <a:extLst>
              <a:ext uri="{FF2B5EF4-FFF2-40B4-BE49-F238E27FC236}">
                <a16:creationId xmlns:a16="http://schemas.microsoft.com/office/drawing/2014/main" id="{8420422B-D64B-1B3C-6D5A-39AB9C833662}"/>
              </a:ext>
            </a:extLst>
          </p:cNvPr>
          <p:cNvPicPr>
            <a:picLocks noChangeAspect="1"/>
          </p:cNvPicPr>
          <p:nvPr/>
        </p:nvPicPr>
        <p:blipFill>
          <a:blip r:embed="rId4">
            <a:extLst>
              <a:ext uri="{28A0092B-C50C-407E-A947-70E740481C1C}">
                <a14:useLocalDpi xmlns:a14="http://schemas.microsoft.com/office/drawing/2010/main" val="0"/>
              </a:ext>
            </a:extLst>
          </a:blip>
          <a:srcRect t="221"/>
          <a:stretch/>
        </p:blipFill>
        <p:spPr>
          <a:xfrm>
            <a:off x="7990572" y="4118188"/>
            <a:ext cx="1147817" cy="1527048"/>
          </a:xfrm>
          <a:prstGeom prst="rect">
            <a:avLst/>
          </a:prstGeom>
        </p:spPr>
      </p:pic>
      <p:pic>
        <p:nvPicPr>
          <p:cNvPr id="3" name="Picture 2">
            <a:extLst>
              <a:ext uri="{FF2B5EF4-FFF2-40B4-BE49-F238E27FC236}">
                <a16:creationId xmlns:a16="http://schemas.microsoft.com/office/drawing/2014/main" id="{2682B6F7-3E71-16BA-4D0B-E3F58B764236}"/>
              </a:ext>
            </a:extLst>
          </p:cNvPr>
          <p:cNvPicPr>
            <a:picLocks noChangeAspect="1"/>
          </p:cNvPicPr>
          <p:nvPr/>
        </p:nvPicPr>
        <p:blipFill>
          <a:blip r:embed="rId5"/>
          <a:stretch>
            <a:fillRect/>
          </a:stretch>
        </p:blipFill>
        <p:spPr>
          <a:xfrm>
            <a:off x="3172842" y="292825"/>
            <a:ext cx="2743200" cy="1072134"/>
          </a:xfrm>
          <a:prstGeom prst="rect">
            <a:avLst/>
          </a:prstGeom>
        </p:spPr>
      </p:pic>
      <p:pic>
        <p:nvPicPr>
          <p:cNvPr id="4" name="Picture 3">
            <a:extLst>
              <a:ext uri="{FF2B5EF4-FFF2-40B4-BE49-F238E27FC236}">
                <a16:creationId xmlns:a16="http://schemas.microsoft.com/office/drawing/2014/main" id="{1878839B-966A-0C33-BAB3-10074910C40C}"/>
              </a:ext>
            </a:extLst>
          </p:cNvPr>
          <p:cNvPicPr>
            <a:picLocks noChangeAspect="1"/>
          </p:cNvPicPr>
          <p:nvPr/>
        </p:nvPicPr>
        <p:blipFill>
          <a:blip r:embed="rId6"/>
          <a:stretch>
            <a:fillRect/>
          </a:stretch>
        </p:blipFill>
        <p:spPr>
          <a:xfrm>
            <a:off x="9252669" y="511086"/>
            <a:ext cx="2841876" cy="822960"/>
          </a:xfrm>
          <a:prstGeom prst="rect">
            <a:avLst/>
          </a:prstGeom>
        </p:spPr>
      </p:pic>
      <p:pic>
        <p:nvPicPr>
          <p:cNvPr id="5" name="Picture 4">
            <a:extLst>
              <a:ext uri="{FF2B5EF4-FFF2-40B4-BE49-F238E27FC236}">
                <a16:creationId xmlns:a16="http://schemas.microsoft.com/office/drawing/2014/main" id="{7325090A-C356-8F0C-F774-CD5DE3ECEF07}"/>
              </a:ext>
            </a:extLst>
          </p:cNvPr>
          <p:cNvPicPr>
            <a:picLocks noChangeAspect="1"/>
          </p:cNvPicPr>
          <p:nvPr/>
        </p:nvPicPr>
        <p:blipFill>
          <a:blip r:embed="rId7"/>
          <a:srcRect l="15320" t="23333" r="15758" b="20629"/>
          <a:stretch/>
        </p:blipFill>
        <p:spPr>
          <a:xfrm>
            <a:off x="6220844" y="471175"/>
            <a:ext cx="2743200" cy="902781"/>
          </a:xfrm>
          <a:prstGeom prst="rect">
            <a:avLst/>
          </a:prstGeom>
        </p:spPr>
      </p:pic>
      <p:cxnSp>
        <p:nvCxnSpPr>
          <p:cNvPr id="8" name="Straight Connector 7">
            <a:extLst>
              <a:ext uri="{FF2B5EF4-FFF2-40B4-BE49-F238E27FC236}">
                <a16:creationId xmlns:a16="http://schemas.microsoft.com/office/drawing/2014/main" id="{249703E1-B30A-3C16-C023-F14969C9EC32}"/>
              </a:ext>
            </a:extLst>
          </p:cNvPr>
          <p:cNvCxnSpPr>
            <a:cxnSpLocks/>
          </p:cNvCxnSpPr>
          <p:nvPr/>
        </p:nvCxnSpPr>
        <p:spPr>
          <a:xfrm>
            <a:off x="3044952"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43DCEC6-29F7-F3E0-4D77-E0C7DA1EA22B}"/>
              </a:ext>
            </a:extLst>
          </p:cNvPr>
          <p:cNvCxnSpPr>
            <a:cxnSpLocks/>
          </p:cNvCxnSpPr>
          <p:nvPr/>
        </p:nvCxnSpPr>
        <p:spPr>
          <a:xfrm>
            <a:off x="9144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44F37F5-E272-454A-F58F-13073071A9E6}"/>
              </a:ext>
            </a:extLst>
          </p:cNvPr>
          <p:cNvCxnSpPr>
            <a:cxnSpLocks/>
          </p:cNvCxnSpPr>
          <p:nvPr/>
        </p:nvCxnSpPr>
        <p:spPr>
          <a:xfrm>
            <a:off x="6096000" y="137160"/>
            <a:ext cx="0" cy="658368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026" name="Picture 2" descr="Lawrence University - Tuition Rewards by SAGE Scholars">
            <a:extLst>
              <a:ext uri="{FF2B5EF4-FFF2-40B4-BE49-F238E27FC236}">
                <a16:creationId xmlns:a16="http://schemas.microsoft.com/office/drawing/2014/main" id="{76FBCA1A-5E21-95C8-6D64-ED6A5DBE12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84" y="44766"/>
            <a:ext cx="2743200" cy="12799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07D619-8FB1-DE02-5C11-670E5112E8B1}"/>
              </a:ext>
            </a:extLst>
          </p:cNvPr>
          <p:cNvSpPr txBox="1"/>
          <p:nvPr/>
        </p:nvSpPr>
        <p:spPr>
          <a:xfrm>
            <a:off x="0" y="1463040"/>
            <a:ext cx="3044952" cy="430887"/>
          </a:xfrm>
          <a:prstGeom prst="rect">
            <a:avLst/>
          </a:prstGeom>
          <a:noFill/>
        </p:spPr>
        <p:txBody>
          <a:bodyPr wrap="square" rtlCol="0">
            <a:spAutoFit/>
          </a:bodyPr>
          <a:lstStyle/>
          <a:p>
            <a:pPr algn="ctr"/>
            <a:r>
              <a:rPr lang="en-US" sz="2200" dirty="0"/>
              <a:t>2011–2015</a:t>
            </a:r>
          </a:p>
        </p:txBody>
      </p:sp>
      <p:sp>
        <p:nvSpPr>
          <p:cNvPr id="12" name="TextBox 11">
            <a:extLst>
              <a:ext uri="{FF2B5EF4-FFF2-40B4-BE49-F238E27FC236}">
                <a16:creationId xmlns:a16="http://schemas.microsoft.com/office/drawing/2014/main" id="{BA31F6EF-19B0-FEBB-0702-35DE8EE31CC6}"/>
              </a:ext>
            </a:extLst>
          </p:cNvPr>
          <p:cNvSpPr txBox="1"/>
          <p:nvPr/>
        </p:nvSpPr>
        <p:spPr>
          <a:xfrm>
            <a:off x="3055419" y="1463040"/>
            <a:ext cx="3044952" cy="430887"/>
          </a:xfrm>
          <a:prstGeom prst="rect">
            <a:avLst/>
          </a:prstGeom>
          <a:noFill/>
        </p:spPr>
        <p:txBody>
          <a:bodyPr wrap="square" rtlCol="0">
            <a:spAutoFit/>
          </a:bodyPr>
          <a:lstStyle/>
          <a:p>
            <a:pPr algn="ctr"/>
            <a:r>
              <a:rPr lang="en-US" sz="2200" dirty="0"/>
              <a:t>2015–2017</a:t>
            </a:r>
          </a:p>
        </p:txBody>
      </p:sp>
      <p:sp>
        <p:nvSpPr>
          <p:cNvPr id="13" name="TextBox 12">
            <a:extLst>
              <a:ext uri="{FF2B5EF4-FFF2-40B4-BE49-F238E27FC236}">
                <a16:creationId xmlns:a16="http://schemas.microsoft.com/office/drawing/2014/main" id="{2A0F1546-CE19-BEE0-4FA2-D36940C39FF9}"/>
              </a:ext>
            </a:extLst>
          </p:cNvPr>
          <p:cNvSpPr txBox="1"/>
          <p:nvPr/>
        </p:nvSpPr>
        <p:spPr>
          <a:xfrm>
            <a:off x="6110837" y="1463040"/>
            <a:ext cx="3044952" cy="430887"/>
          </a:xfrm>
          <a:prstGeom prst="rect">
            <a:avLst/>
          </a:prstGeom>
          <a:noFill/>
        </p:spPr>
        <p:txBody>
          <a:bodyPr wrap="square" rtlCol="0">
            <a:spAutoFit/>
          </a:bodyPr>
          <a:lstStyle/>
          <a:p>
            <a:pPr algn="ctr"/>
            <a:r>
              <a:rPr lang="en-US" sz="2200" dirty="0"/>
              <a:t>2017–2023</a:t>
            </a:r>
          </a:p>
        </p:txBody>
      </p:sp>
      <p:sp>
        <p:nvSpPr>
          <p:cNvPr id="14" name="TextBox 13">
            <a:extLst>
              <a:ext uri="{FF2B5EF4-FFF2-40B4-BE49-F238E27FC236}">
                <a16:creationId xmlns:a16="http://schemas.microsoft.com/office/drawing/2014/main" id="{BB330357-6D71-F57D-E34E-E96EB55F90F8}"/>
              </a:ext>
            </a:extLst>
          </p:cNvPr>
          <p:cNvSpPr txBox="1"/>
          <p:nvPr/>
        </p:nvSpPr>
        <p:spPr>
          <a:xfrm>
            <a:off x="9144000" y="1463040"/>
            <a:ext cx="3048000" cy="430887"/>
          </a:xfrm>
          <a:prstGeom prst="rect">
            <a:avLst/>
          </a:prstGeom>
          <a:noFill/>
        </p:spPr>
        <p:txBody>
          <a:bodyPr wrap="square" rtlCol="0">
            <a:spAutoFit/>
          </a:bodyPr>
          <a:lstStyle/>
          <a:p>
            <a:pPr algn="ctr"/>
            <a:r>
              <a:rPr lang="en-US" sz="2200" dirty="0"/>
              <a:t>2023–2025</a:t>
            </a:r>
          </a:p>
        </p:txBody>
      </p:sp>
      <p:sp>
        <p:nvSpPr>
          <p:cNvPr id="15" name="TextBox 14">
            <a:extLst>
              <a:ext uri="{FF2B5EF4-FFF2-40B4-BE49-F238E27FC236}">
                <a16:creationId xmlns:a16="http://schemas.microsoft.com/office/drawing/2014/main" id="{BA55A866-03FF-BD66-15E0-06743DC82591}"/>
              </a:ext>
            </a:extLst>
          </p:cNvPr>
          <p:cNvSpPr txBox="1"/>
          <p:nvPr/>
        </p:nvSpPr>
        <p:spPr>
          <a:xfrm>
            <a:off x="0" y="1920240"/>
            <a:ext cx="3044952" cy="646331"/>
          </a:xfrm>
          <a:prstGeom prst="rect">
            <a:avLst/>
          </a:prstGeom>
          <a:noFill/>
        </p:spPr>
        <p:txBody>
          <a:bodyPr wrap="square" rtlCol="0">
            <a:spAutoFit/>
          </a:bodyPr>
          <a:lstStyle/>
          <a:p>
            <a:pPr algn="ctr"/>
            <a:r>
              <a:rPr lang="en-US" dirty="0"/>
              <a:t>BA in Biology &amp; Environmental Studies</a:t>
            </a:r>
          </a:p>
        </p:txBody>
      </p:sp>
      <p:sp>
        <p:nvSpPr>
          <p:cNvPr id="16" name="TextBox 15">
            <a:extLst>
              <a:ext uri="{FF2B5EF4-FFF2-40B4-BE49-F238E27FC236}">
                <a16:creationId xmlns:a16="http://schemas.microsoft.com/office/drawing/2014/main" id="{2B30D51D-A020-33D8-5D6C-7409614BD2EF}"/>
              </a:ext>
            </a:extLst>
          </p:cNvPr>
          <p:cNvSpPr txBox="1"/>
          <p:nvPr/>
        </p:nvSpPr>
        <p:spPr>
          <a:xfrm>
            <a:off x="6085534" y="1920240"/>
            <a:ext cx="3044951" cy="646331"/>
          </a:xfrm>
          <a:prstGeom prst="rect">
            <a:avLst/>
          </a:prstGeom>
          <a:noFill/>
        </p:spPr>
        <p:txBody>
          <a:bodyPr wrap="square" rtlCol="0">
            <a:spAutoFit/>
          </a:bodyPr>
          <a:lstStyle/>
          <a:p>
            <a:pPr algn="ctr"/>
            <a:r>
              <a:rPr lang="en-US" dirty="0"/>
              <a:t>PhD in Integrative Biology,</a:t>
            </a:r>
            <a:br>
              <a:rPr lang="en-US" dirty="0"/>
            </a:br>
            <a:r>
              <a:rPr lang="en-US" dirty="0"/>
              <a:t>PhD minor in Statistics</a:t>
            </a:r>
          </a:p>
        </p:txBody>
      </p:sp>
      <p:sp>
        <p:nvSpPr>
          <p:cNvPr id="17" name="TextBox 16">
            <a:extLst>
              <a:ext uri="{FF2B5EF4-FFF2-40B4-BE49-F238E27FC236}">
                <a16:creationId xmlns:a16="http://schemas.microsoft.com/office/drawing/2014/main" id="{26B99F31-2BAB-0E05-D12B-76A81596E5F9}"/>
              </a:ext>
            </a:extLst>
          </p:cNvPr>
          <p:cNvSpPr txBox="1"/>
          <p:nvPr/>
        </p:nvSpPr>
        <p:spPr>
          <a:xfrm>
            <a:off x="2967531" y="1920240"/>
            <a:ext cx="3221765" cy="646331"/>
          </a:xfrm>
          <a:prstGeom prst="rect">
            <a:avLst/>
          </a:prstGeom>
          <a:noFill/>
        </p:spPr>
        <p:txBody>
          <a:bodyPr wrap="square" rtlCol="0">
            <a:spAutoFit/>
          </a:bodyPr>
          <a:lstStyle/>
          <a:p>
            <a:pPr algn="ctr"/>
            <a:r>
              <a:rPr lang="en-US" dirty="0"/>
              <a:t>Technical Services Analyst for Radiology Information System</a:t>
            </a:r>
          </a:p>
        </p:txBody>
      </p:sp>
      <p:sp>
        <p:nvSpPr>
          <p:cNvPr id="18" name="TextBox 17">
            <a:extLst>
              <a:ext uri="{FF2B5EF4-FFF2-40B4-BE49-F238E27FC236}">
                <a16:creationId xmlns:a16="http://schemas.microsoft.com/office/drawing/2014/main" id="{69BD2E55-0EF3-7966-EC91-A2F3F62BAB9E}"/>
              </a:ext>
            </a:extLst>
          </p:cNvPr>
          <p:cNvSpPr txBox="1"/>
          <p:nvPr/>
        </p:nvSpPr>
        <p:spPr>
          <a:xfrm>
            <a:off x="9144001" y="1920240"/>
            <a:ext cx="3048000" cy="646331"/>
          </a:xfrm>
          <a:prstGeom prst="rect">
            <a:avLst/>
          </a:prstGeom>
          <a:noFill/>
        </p:spPr>
        <p:txBody>
          <a:bodyPr wrap="square" rtlCol="0">
            <a:spAutoFit/>
          </a:bodyPr>
          <a:lstStyle/>
          <a:p>
            <a:pPr algn="ctr"/>
            <a:r>
              <a:rPr lang="en-US" dirty="0"/>
              <a:t>Postdoctoral Research Associate &amp; Instructor</a:t>
            </a:r>
          </a:p>
        </p:txBody>
      </p:sp>
      <p:pic>
        <p:nvPicPr>
          <p:cNvPr id="26" name="Picture 25">
            <a:extLst>
              <a:ext uri="{FF2B5EF4-FFF2-40B4-BE49-F238E27FC236}">
                <a16:creationId xmlns:a16="http://schemas.microsoft.com/office/drawing/2014/main" id="{A49EB310-8239-146A-E8F6-141B7F2CA6BA}"/>
              </a:ext>
            </a:extLst>
          </p:cNvPr>
          <p:cNvPicPr>
            <a:picLocks noChangeAspect="1"/>
          </p:cNvPicPr>
          <p:nvPr/>
        </p:nvPicPr>
        <p:blipFill>
          <a:blip r:embed="rId9"/>
          <a:srcRect l="11607" t="2544" r="5716" b="10208"/>
          <a:stretch/>
        </p:blipFill>
        <p:spPr>
          <a:xfrm>
            <a:off x="8193829" y="3429000"/>
            <a:ext cx="803665" cy="640080"/>
          </a:xfrm>
          <a:prstGeom prst="rect">
            <a:avLst/>
          </a:prstGeom>
        </p:spPr>
      </p:pic>
      <p:pic>
        <p:nvPicPr>
          <p:cNvPr id="27" name="Picture 26">
            <a:extLst>
              <a:ext uri="{FF2B5EF4-FFF2-40B4-BE49-F238E27FC236}">
                <a16:creationId xmlns:a16="http://schemas.microsoft.com/office/drawing/2014/main" id="{237CB8A0-76D9-2EF6-725E-672B0C0D2E33}"/>
              </a:ext>
            </a:extLst>
          </p:cNvPr>
          <p:cNvPicPr>
            <a:picLocks noChangeAspect="1"/>
          </p:cNvPicPr>
          <p:nvPr/>
        </p:nvPicPr>
        <p:blipFill>
          <a:blip r:embed="rId10"/>
          <a:stretch>
            <a:fillRect/>
          </a:stretch>
        </p:blipFill>
        <p:spPr>
          <a:xfrm>
            <a:off x="6773979" y="3429000"/>
            <a:ext cx="853440" cy="640080"/>
          </a:xfrm>
          <a:prstGeom prst="rect">
            <a:avLst/>
          </a:prstGeom>
        </p:spPr>
      </p:pic>
      <p:pic>
        <p:nvPicPr>
          <p:cNvPr id="28" name="Picture 27">
            <a:extLst>
              <a:ext uri="{FF2B5EF4-FFF2-40B4-BE49-F238E27FC236}">
                <a16:creationId xmlns:a16="http://schemas.microsoft.com/office/drawing/2014/main" id="{01F2448F-D98D-A818-2FBC-705583A4CA16}"/>
              </a:ext>
            </a:extLst>
          </p:cNvPr>
          <p:cNvPicPr>
            <a:picLocks noChangeAspect="1"/>
          </p:cNvPicPr>
          <p:nvPr/>
        </p:nvPicPr>
        <p:blipFill>
          <a:blip r:embed="rId11"/>
          <a:stretch>
            <a:fillRect/>
          </a:stretch>
        </p:blipFill>
        <p:spPr>
          <a:xfrm>
            <a:off x="6202579" y="3520440"/>
            <a:ext cx="617220" cy="457200"/>
          </a:xfrm>
          <a:prstGeom prst="rect">
            <a:avLst/>
          </a:prstGeom>
        </p:spPr>
      </p:pic>
      <p:pic>
        <p:nvPicPr>
          <p:cNvPr id="29" name="Picture 28">
            <a:extLst>
              <a:ext uri="{FF2B5EF4-FFF2-40B4-BE49-F238E27FC236}">
                <a16:creationId xmlns:a16="http://schemas.microsoft.com/office/drawing/2014/main" id="{03D226D9-722C-3CB6-BA89-9D24BDF2CC98}"/>
              </a:ext>
            </a:extLst>
          </p:cNvPr>
          <p:cNvPicPr>
            <a:picLocks noChangeAspect="1"/>
          </p:cNvPicPr>
          <p:nvPr/>
        </p:nvPicPr>
        <p:blipFill>
          <a:blip r:embed="rId12"/>
          <a:stretch>
            <a:fillRect/>
          </a:stretch>
        </p:blipFill>
        <p:spPr>
          <a:xfrm>
            <a:off x="7592444" y="3429000"/>
            <a:ext cx="640080" cy="640080"/>
          </a:xfrm>
          <a:prstGeom prst="rect">
            <a:avLst/>
          </a:prstGeom>
        </p:spPr>
      </p:pic>
      <p:pic>
        <p:nvPicPr>
          <p:cNvPr id="32" name="Picture 31">
            <a:extLst>
              <a:ext uri="{FF2B5EF4-FFF2-40B4-BE49-F238E27FC236}">
                <a16:creationId xmlns:a16="http://schemas.microsoft.com/office/drawing/2014/main" id="{7675A64A-DAD9-6EA2-E6DA-2B37D0BA4DF6}"/>
              </a:ext>
            </a:extLst>
          </p:cNvPr>
          <p:cNvPicPr>
            <a:picLocks noChangeAspect="1"/>
          </p:cNvPicPr>
          <p:nvPr/>
        </p:nvPicPr>
        <p:blipFill>
          <a:blip r:embed="rId13"/>
          <a:stretch>
            <a:fillRect/>
          </a:stretch>
        </p:blipFill>
        <p:spPr>
          <a:xfrm>
            <a:off x="6248399" y="2504383"/>
            <a:ext cx="2743200" cy="944330"/>
          </a:xfrm>
          <a:prstGeom prst="rect">
            <a:avLst/>
          </a:prstGeom>
        </p:spPr>
      </p:pic>
      <p:pic>
        <p:nvPicPr>
          <p:cNvPr id="33" name="Picture 32">
            <a:extLst>
              <a:ext uri="{FF2B5EF4-FFF2-40B4-BE49-F238E27FC236}">
                <a16:creationId xmlns:a16="http://schemas.microsoft.com/office/drawing/2014/main" id="{B3CC44C2-3DFB-EDA7-CD52-4223EB142F9A}"/>
              </a:ext>
            </a:extLst>
          </p:cNvPr>
          <p:cNvPicPr>
            <a:picLocks noChangeAspect="1"/>
          </p:cNvPicPr>
          <p:nvPr/>
        </p:nvPicPr>
        <p:blipFill>
          <a:blip r:embed="rId14"/>
          <a:stretch>
            <a:fillRect/>
          </a:stretch>
        </p:blipFill>
        <p:spPr>
          <a:xfrm>
            <a:off x="6161772" y="5733964"/>
            <a:ext cx="1828800" cy="978434"/>
          </a:xfrm>
          <a:prstGeom prst="rect">
            <a:avLst/>
          </a:prstGeom>
        </p:spPr>
      </p:pic>
      <p:pic>
        <p:nvPicPr>
          <p:cNvPr id="2" name="Picture 1">
            <a:extLst>
              <a:ext uri="{FF2B5EF4-FFF2-40B4-BE49-F238E27FC236}">
                <a16:creationId xmlns:a16="http://schemas.microsoft.com/office/drawing/2014/main" id="{73449002-BF9C-B4E2-E6FC-6F3ABA802FB3}"/>
              </a:ext>
            </a:extLst>
          </p:cNvPr>
          <p:cNvPicPr>
            <a:picLocks noChangeAspect="1"/>
          </p:cNvPicPr>
          <p:nvPr/>
        </p:nvPicPr>
        <p:blipFill>
          <a:blip r:embed="rId15"/>
          <a:stretch>
            <a:fillRect/>
          </a:stretch>
        </p:blipFill>
        <p:spPr>
          <a:xfrm>
            <a:off x="914400" y="5394960"/>
            <a:ext cx="1828801" cy="1371600"/>
          </a:xfrm>
          <a:prstGeom prst="rect">
            <a:avLst/>
          </a:prstGeom>
        </p:spPr>
      </p:pic>
      <p:pic>
        <p:nvPicPr>
          <p:cNvPr id="6" name="Picture 5">
            <a:extLst>
              <a:ext uri="{FF2B5EF4-FFF2-40B4-BE49-F238E27FC236}">
                <a16:creationId xmlns:a16="http://schemas.microsoft.com/office/drawing/2014/main" id="{A5081177-1A74-6195-90C8-F1679482CFC1}"/>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20000"/>
                    </a14:imgEffect>
                  </a14:imgLayer>
                </a14:imgProps>
              </a:ext>
            </a:extLst>
          </a:blip>
          <a:stretch>
            <a:fillRect/>
          </a:stretch>
        </p:blipFill>
        <p:spPr>
          <a:xfrm>
            <a:off x="914400" y="2560320"/>
            <a:ext cx="1828800" cy="1371600"/>
          </a:xfrm>
          <a:prstGeom prst="rect">
            <a:avLst/>
          </a:prstGeom>
        </p:spPr>
      </p:pic>
      <p:pic>
        <p:nvPicPr>
          <p:cNvPr id="7" name="Picture 6">
            <a:extLst>
              <a:ext uri="{FF2B5EF4-FFF2-40B4-BE49-F238E27FC236}">
                <a16:creationId xmlns:a16="http://schemas.microsoft.com/office/drawing/2014/main" id="{28F650D0-B815-319A-96CE-6B5E2B057C07}"/>
              </a:ext>
            </a:extLst>
          </p:cNvPr>
          <p:cNvPicPr>
            <a:picLocks noChangeAspect="1"/>
          </p:cNvPicPr>
          <p:nvPr/>
        </p:nvPicPr>
        <p:blipFill>
          <a:blip r:embed="rId18"/>
          <a:stretch>
            <a:fillRect/>
          </a:stretch>
        </p:blipFill>
        <p:spPr>
          <a:xfrm>
            <a:off x="914400" y="3977640"/>
            <a:ext cx="1828800" cy="1371600"/>
          </a:xfrm>
          <a:prstGeom prst="rect">
            <a:avLst/>
          </a:prstGeom>
        </p:spPr>
      </p:pic>
      <p:pic>
        <p:nvPicPr>
          <p:cNvPr id="19" name="Picture 18">
            <a:extLst>
              <a:ext uri="{FF2B5EF4-FFF2-40B4-BE49-F238E27FC236}">
                <a16:creationId xmlns:a16="http://schemas.microsoft.com/office/drawing/2014/main" id="{2C4011AA-76F3-A343-7B05-72EEC0F928F2}"/>
              </a:ext>
            </a:extLst>
          </p:cNvPr>
          <p:cNvPicPr>
            <a:picLocks noChangeAspect="1"/>
          </p:cNvPicPr>
          <p:nvPr/>
        </p:nvPicPr>
        <p:blipFill>
          <a:blip r:embed="rId19"/>
          <a:stretch>
            <a:fillRect/>
          </a:stretch>
        </p:blipFill>
        <p:spPr>
          <a:xfrm>
            <a:off x="123823" y="2923185"/>
            <a:ext cx="640080" cy="640080"/>
          </a:xfrm>
          <a:prstGeom prst="rect">
            <a:avLst/>
          </a:prstGeom>
        </p:spPr>
      </p:pic>
      <p:pic>
        <p:nvPicPr>
          <p:cNvPr id="20" name="Picture 19">
            <a:extLst>
              <a:ext uri="{FF2B5EF4-FFF2-40B4-BE49-F238E27FC236}">
                <a16:creationId xmlns:a16="http://schemas.microsoft.com/office/drawing/2014/main" id="{65ED0323-3A53-48CF-E0A6-1CDC89C8735E}"/>
              </a:ext>
            </a:extLst>
          </p:cNvPr>
          <p:cNvPicPr>
            <a:picLocks noChangeAspect="1"/>
          </p:cNvPicPr>
          <p:nvPr/>
        </p:nvPicPr>
        <p:blipFill>
          <a:blip r:embed="rId20"/>
          <a:srcRect l="30048" r="14818"/>
          <a:stretch/>
        </p:blipFill>
        <p:spPr>
          <a:xfrm>
            <a:off x="193084" y="4363138"/>
            <a:ext cx="447983" cy="640080"/>
          </a:xfrm>
          <a:prstGeom prst="rect">
            <a:avLst/>
          </a:prstGeom>
        </p:spPr>
      </p:pic>
      <p:pic>
        <p:nvPicPr>
          <p:cNvPr id="21" name="Picture 20">
            <a:extLst>
              <a:ext uri="{FF2B5EF4-FFF2-40B4-BE49-F238E27FC236}">
                <a16:creationId xmlns:a16="http://schemas.microsoft.com/office/drawing/2014/main" id="{FEB815C2-D20A-3362-BC23-C50D3E57E3E8}"/>
              </a:ext>
            </a:extLst>
          </p:cNvPr>
          <p:cNvPicPr>
            <a:picLocks noChangeAspect="1"/>
          </p:cNvPicPr>
          <p:nvPr/>
        </p:nvPicPr>
        <p:blipFill>
          <a:blip r:embed="rId21"/>
          <a:stretch>
            <a:fillRect/>
          </a:stretch>
        </p:blipFill>
        <p:spPr>
          <a:xfrm>
            <a:off x="144461" y="5793665"/>
            <a:ext cx="640080" cy="640080"/>
          </a:xfrm>
          <a:prstGeom prst="rect">
            <a:avLst/>
          </a:prstGeom>
        </p:spPr>
      </p:pic>
      <p:pic>
        <p:nvPicPr>
          <p:cNvPr id="22" name="Picture 21">
            <a:extLst>
              <a:ext uri="{FF2B5EF4-FFF2-40B4-BE49-F238E27FC236}">
                <a16:creationId xmlns:a16="http://schemas.microsoft.com/office/drawing/2014/main" id="{76A080C4-943E-864D-B910-F01807E7CE9B}"/>
              </a:ext>
            </a:extLst>
          </p:cNvPr>
          <p:cNvPicPr>
            <a:picLocks noChangeAspect="1"/>
          </p:cNvPicPr>
          <p:nvPr/>
        </p:nvPicPr>
        <p:blipFill>
          <a:blip r:embed="rId22"/>
          <a:stretch>
            <a:fillRect/>
          </a:stretch>
        </p:blipFill>
        <p:spPr>
          <a:xfrm>
            <a:off x="3490565" y="4431484"/>
            <a:ext cx="2128479" cy="640080"/>
          </a:xfrm>
          <a:prstGeom prst="rect">
            <a:avLst/>
          </a:prstGeom>
        </p:spPr>
      </p:pic>
      <p:pic>
        <p:nvPicPr>
          <p:cNvPr id="23" name="Picture 22">
            <a:extLst>
              <a:ext uri="{FF2B5EF4-FFF2-40B4-BE49-F238E27FC236}">
                <a16:creationId xmlns:a16="http://schemas.microsoft.com/office/drawing/2014/main" id="{3EDBE59A-3DCB-8F6F-8257-897E127DE38D}"/>
              </a:ext>
            </a:extLst>
          </p:cNvPr>
          <p:cNvPicPr>
            <a:picLocks noChangeAspect="1"/>
          </p:cNvPicPr>
          <p:nvPr/>
        </p:nvPicPr>
        <p:blipFill>
          <a:blip r:embed="rId23"/>
          <a:srcRect l="13452" t="37241" r="14206" b="36055"/>
          <a:stretch/>
        </p:blipFill>
        <p:spPr>
          <a:xfrm>
            <a:off x="3155826" y="5207702"/>
            <a:ext cx="2837633" cy="523730"/>
          </a:xfrm>
          <a:prstGeom prst="rect">
            <a:avLst/>
          </a:prstGeom>
        </p:spPr>
      </p:pic>
      <p:pic>
        <p:nvPicPr>
          <p:cNvPr id="25" name="Picture 24">
            <a:extLst>
              <a:ext uri="{FF2B5EF4-FFF2-40B4-BE49-F238E27FC236}">
                <a16:creationId xmlns:a16="http://schemas.microsoft.com/office/drawing/2014/main" id="{BE59145F-CF23-F402-FE73-79CD13A7A260}"/>
              </a:ext>
            </a:extLst>
          </p:cNvPr>
          <p:cNvPicPr>
            <a:picLocks noChangeAspect="1"/>
          </p:cNvPicPr>
          <p:nvPr/>
        </p:nvPicPr>
        <p:blipFill>
          <a:blip r:embed="rId24"/>
          <a:stretch>
            <a:fillRect/>
          </a:stretch>
        </p:blipFill>
        <p:spPr>
          <a:xfrm>
            <a:off x="3125891" y="5880346"/>
            <a:ext cx="2902432" cy="640080"/>
          </a:xfrm>
          <a:prstGeom prst="rect">
            <a:avLst/>
          </a:prstGeom>
        </p:spPr>
      </p:pic>
      <p:pic>
        <p:nvPicPr>
          <p:cNvPr id="30" name="Picture 29">
            <a:extLst>
              <a:ext uri="{FF2B5EF4-FFF2-40B4-BE49-F238E27FC236}">
                <a16:creationId xmlns:a16="http://schemas.microsoft.com/office/drawing/2014/main" id="{4A5A3B01-94B9-7A6C-DB99-A7926B3C338D}"/>
              </a:ext>
            </a:extLst>
          </p:cNvPr>
          <p:cNvPicPr>
            <a:picLocks noChangeAspect="1"/>
          </p:cNvPicPr>
          <p:nvPr/>
        </p:nvPicPr>
        <p:blipFill>
          <a:blip r:embed="rId25"/>
          <a:stretch>
            <a:fillRect/>
          </a:stretch>
        </p:blipFill>
        <p:spPr>
          <a:xfrm>
            <a:off x="9578521" y="6053604"/>
            <a:ext cx="2190043" cy="586619"/>
          </a:xfrm>
          <a:prstGeom prst="rect">
            <a:avLst/>
          </a:prstGeom>
        </p:spPr>
      </p:pic>
      <p:pic>
        <p:nvPicPr>
          <p:cNvPr id="37" name="Picture 36">
            <a:extLst>
              <a:ext uri="{FF2B5EF4-FFF2-40B4-BE49-F238E27FC236}">
                <a16:creationId xmlns:a16="http://schemas.microsoft.com/office/drawing/2014/main" id="{DC5178C7-8714-E2F2-A4DC-E43673AD1790}"/>
              </a:ext>
            </a:extLst>
          </p:cNvPr>
          <p:cNvPicPr>
            <a:picLocks noChangeAspect="1"/>
          </p:cNvPicPr>
          <p:nvPr/>
        </p:nvPicPr>
        <p:blipFill>
          <a:blip r:embed="rId26"/>
          <a:srcRect l="1656" r="18634" b="16982"/>
          <a:stretch/>
        </p:blipFill>
        <p:spPr>
          <a:xfrm>
            <a:off x="9492411" y="2538396"/>
            <a:ext cx="2341253" cy="1828800"/>
          </a:xfrm>
          <a:prstGeom prst="rect">
            <a:avLst/>
          </a:prstGeom>
        </p:spPr>
      </p:pic>
      <p:grpSp>
        <p:nvGrpSpPr>
          <p:cNvPr id="1029" name="Group 1028">
            <a:extLst>
              <a:ext uri="{FF2B5EF4-FFF2-40B4-BE49-F238E27FC236}">
                <a16:creationId xmlns:a16="http://schemas.microsoft.com/office/drawing/2014/main" id="{0179654C-CE39-DAEE-C833-4EDC39F6D92F}"/>
              </a:ext>
            </a:extLst>
          </p:cNvPr>
          <p:cNvGrpSpPr/>
          <p:nvPr/>
        </p:nvGrpSpPr>
        <p:grpSpPr>
          <a:xfrm>
            <a:off x="11100479" y="4683178"/>
            <a:ext cx="1058609" cy="1228735"/>
            <a:chOff x="11100479" y="4683178"/>
            <a:chExt cx="1058609" cy="1228735"/>
          </a:xfrm>
        </p:grpSpPr>
        <p:grpSp>
          <p:nvGrpSpPr>
            <p:cNvPr id="49" name="Group 48">
              <a:extLst>
                <a:ext uri="{FF2B5EF4-FFF2-40B4-BE49-F238E27FC236}">
                  <a16:creationId xmlns:a16="http://schemas.microsoft.com/office/drawing/2014/main" id="{445A9AD2-1C93-A74C-011E-23E84812AA68}"/>
                </a:ext>
              </a:extLst>
            </p:cNvPr>
            <p:cNvGrpSpPr/>
            <p:nvPr/>
          </p:nvGrpSpPr>
          <p:grpSpPr>
            <a:xfrm>
              <a:off x="11152884" y="4754880"/>
              <a:ext cx="914400" cy="1157033"/>
              <a:chOff x="8167969" y="5700967"/>
              <a:chExt cx="914400" cy="1157033"/>
            </a:xfrm>
          </p:grpSpPr>
          <p:pic>
            <p:nvPicPr>
              <p:cNvPr id="50" name="Graphic 49" descr="Woman with solid fill">
                <a:extLst>
                  <a:ext uri="{FF2B5EF4-FFF2-40B4-BE49-F238E27FC236}">
                    <a16:creationId xmlns:a16="http://schemas.microsoft.com/office/drawing/2014/main" id="{F99D5C1F-47BF-62F4-CC3C-DE9932500A9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51" name="Graphic 50" descr="Group with solid fill">
                <a:extLst>
                  <a:ext uri="{FF2B5EF4-FFF2-40B4-BE49-F238E27FC236}">
                    <a16:creationId xmlns:a16="http://schemas.microsoft.com/office/drawing/2014/main" id="{C1463B14-44EE-87AA-FB1D-7781CFE1D666}"/>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52" name="Graphic 51" descr="Woman with solid fill">
                <a:extLst>
                  <a:ext uri="{FF2B5EF4-FFF2-40B4-BE49-F238E27FC236}">
                    <a16:creationId xmlns:a16="http://schemas.microsoft.com/office/drawing/2014/main" id="{4FC3E46E-16CC-F6BC-BDDA-D07BA4C3FB1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54" name="Graphic 53" descr="Microscope with solid fill">
              <a:extLst>
                <a:ext uri="{FF2B5EF4-FFF2-40B4-BE49-F238E27FC236}">
                  <a16:creationId xmlns:a16="http://schemas.microsoft.com/office/drawing/2014/main" id="{1A0DFE2D-51CC-FB83-CFC8-DAAD72E3258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61" name="Graphic 60" descr="Statistics with solid fill">
              <a:extLst>
                <a:ext uri="{FF2B5EF4-FFF2-40B4-BE49-F238E27FC236}">
                  <a16:creationId xmlns:a16="http://schemas.microsoft.com/office/drawing/2014/main" id="{F9FAE387-FA69-7BDC-7EB5-D434C3B0E76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62" name="Graphic 61" descr="Clipboard with solid fill">
              <a:extLst>
                <a:ext uri="{FF2B5EF4-FFF2-40B4-BE49-F238E27FC236}">
                  <a16:creationId xmlns:a16="http://schemas.microsoft.com/office/drawing/2014/main" id="{420A94F7-C312-CC10-4992-7D8CE10D9FE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28" name="Graphic 1027" descr="Table with solid fill">
              <a:extLst>
                <a:ext uri="{FF2B5EF4-FFF2-40B4-BE49-F238E27FC236}">
                  <a16:creationId xmlns:a16="http://schemas.microsoft.com/office/drawing/2014/main" id="{FE263A1C-C7CA-739B-C76C-85956A983F6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1030" name="Group 1029">
            <a:extLst>
              <a:ext uri="{FF2B5EF4-FFF2-40B4-BE49-F238E27FC236}">
                <a16:creationId xmlns:a16="http://schemas.microsoft.com/office/drawing/2014/main" id="{5755DF2F-68E2-CE50-AF7F-2964C2EF6CF9}"/>
              </a:ext>
            </a:extLst>
          </p:cNvPr>
          <p:cNvGrpSpPr/>
          <p:nvPr/>
        </p:nvGrpSpPr>
        <p:grpSpPr>
          <a:xfrm>
            <a:off x="8064841" y="5671719"/>
            <a:ext cx="1058609" cy="1228735"/>
            <a:chOff x="11100479" y="4683178"/>
            <a:chExt cx="1058609" cy="1228735"/>
          </a:xfrm>
        </p:grpSpPr>
        <p:grpSp>
          <p:nvGrpSpPr>
            <p:cNvPr id="1031" name="Group 1030">
              <a:extLst>
                <a:ext uri="{FF2B5EF4-FFF2-40B4-BE49-F238E27FC236}">
                  <a16:creationId xmlns:a16="http://schemas.microsoft.com/office/drawing/2014/main" id="{6A2AE460-F221-0F28-E8FA-D51050F8F2D0}"/>
                </a:ext>
              </a:extLst>
            </p:cNvPr>
            <p:cNvGrpSpPr/>
            <p:nvPr/>
          </p:nvGrpSpPr>
          <p:grpSpPr>
            <a:xfrm>
              <a:off x="11152884" y="4754880"/>
              <a:ext cx="914400" cy="1157033"/>
              <a:chOff x="8167969" y="5700967"/>
              <a:chExt cx="914400" cy="1157033"/>
            </a:xfrm>
          </p:grpSpPr>
          <p:pic>
            <p:nvPicPr>
              <p:cNvPr id="1036" name="Graphic 1035" descr="Woman with solid fill">
                <a:extLst>
                  <a:ext uri="{FF2B5EF4-FFF2-40B4-BE49-F238E27FC236}">
                    <a16:creationId xmlns:a16="http://schemas.microsoft.com/office/drawing/2014/main" id="{5419014A-80E4-C237-ADCB-0FF4402791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3246" y="5700967"/>
                <a:ext cx="515658" cy="515658"/>
              </a:xfrm>
              <a:prstGeom prst="rect">
                <a:avLst/>
              </a:prstGeom>
            </p:spPr>
          </p:pic>
          <p:pic>
            <p:nvPicPr>
              <p:cNvPr id="1037" name="Graphic 1036" descr="Group with solid fill">
                <a:extLst>
                  <a:ext uri="{FF2B5EF4-FFF2-40B4-BE49-F238E27FC236}">
                    <a16:creationId xmlns:a16="http://schemas.microsoft.com/office/drawing/2014/main" id="{9D7B8CD8-BCEE-0666-9C14-517ED373D9CD}"/>
                  </a:ext>
                </a:extLst>
              </p:cNvPr>
              <p:cNvPicPr>
                <a:picLocks noChangeAspect="1"/>
              </p:cNvPicPr>
              <p:nvPr/>
            </p:nvPicPr>
            <p:blipFill>
              <a:blip r:embed="rId29">
                <a:extLst>
                  <a:ext uri="{96DAC541-7B7A-43D3-8B79-37D633B846F1}">
                    <asvg:svgBlip xmlns:asvg="http://schemas.microsoft.com/office/drawing/2016/SVG/main" r:embed="rId30"/>
                  </a:ext>
                </a:extLst>
              </a:blip>
              <a:srcRect b="11848"/>
              <a:stretch/>
            </p:blipFill>
            <p:spPr>
              <a:xfrm>
                <a:off x="8167969" y="6051932"/>
                <a:ext cx="914400" cy="806068"/>
              </a:xfrm>
              <a:prstGeom prst="rect">
                <a:avLst/>
              </a:prstGeom>
            </p:spPr>
          </p:pic>
          <p:pic>
            <p:nvPicPr>
              <p:cNvPr id="1038" name="Graphic 1037" descr="Woman with solid fill">
                <a:extLst>
                  <a:ext uri="{FF2B5EF4-FFF2-40B4-BE49-F238E27FC236}">
                    <a16:creationId xmlns:a16="http://schemas.microsoft.com/office/drawing/2014/main" id="{2AEF26B8-3AEC-6ED6-54BB-F5729C0FA3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7416" y="5703675"/>
                <a:ext cx="515658" cy="515658"/>
              </a:xfrm>
              <a:prstGeom prst="rect">
                <a:avLst/>
              </a:prstGeom>
            </p:spPr>
          </p:pic>
        </p:grpSp>
        <p:pic>
          <p:nvPicPr>
            <p:cNvPr id="1032" name="Graphic 1031" descr="Microscope with solid fill">
              <a:extLst>
                <a:ext uri="{FF2B5EF4-FFF2-40B4-BE49-F238E27FC236}">
                  <a16:creationId xmlns:a16="http://schemas.microsoft.com/office/drawing/2014/main" id="{E54A0D83-643F-4B6F-5707-A73B6F8AF44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00479" y="4979738"/>
              <a:ext cx="274320" cy="274320"/>
            </a:xfrm>
            <a:prstGeom prst="rect">
              <a:avLst/>
            </a:prstGeom>
          </p:spPr>
        </p:pic>
        <p:pic>
          <p:nvPicPr>
            <p:cNvPr id="1033" name="Graphic 1032" descr="Statistics with solid fill">
              <a:extLst>
                <a:ext uri="{FF2B5EF4-FFF2-40B4-BE49-F238E27FC236}">
                  <a16:creationId xmlns:a16="http://schemas.microsoft.com/office/drawing/2014/main" id="{21BB912E-3422-9FAE-A20F-3B626FA31F2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84768" y="4996218"/>
              <a:ext cx="274320" cy="274320"/>
            </a:xfrm>
            <a:prstGeom prst="rect">
              <a:avLst/>
            </a:prstGeom>
          </p:spPr>
        </p:pic>
        <p:pic>
          <p:nvPicPr>
            <p:cNvPr id="1034" name="Graphic 1033" descr="Clipboard with solid fill">
              <a:extLst>
                <a:ext uri="{FF2B5EF4-FFF2-40B4-BE49-F238E27FC236}">
                  <a16:creationId xmlns:a16="http://schemas.microsoft.com/office/drawing/2014/main" id="{F95B5629-F26C-5213-3853-4B3B6701308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01132" y="4683178"/>
              <a:ext cx="274320" cy="274320"/>
            </a:xfrm>
            <a:prstGeom prst="rect">
              <a:avLst/>
            </a:prstGeom>
          </p:spPr>
        </p:pic>
        <p:pic>
          <p:nvPicPr>
            <p:cNvPr id="1035" name="Graphic 1034" descr="Table with solid fill">
              <a:extLst>
                <a:ext uri="{FF2B5EF4-FFF2-40B4-BE49-F238E27FC236}">
                  <a16:creationId xmlns:a16="http://schemas.microsoft.com/office/drawing/2014/main" id="{CC88DDCF-7A2E-51DB-0A71-E02B85D3205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882085" y="4705418"/>
              <a:ext cx="274320" cy="274320"/>
            </a:xfrm>
            <a:prstGeom prst="rect">
              <a:avLst/>
            </a:prstGeom>
          </p:spPr>
        </p:pic>
      </p:grpSp>
      <p:grpSp>
        <p:nvGrpSpPr>
          <p:cNvPr id="34" name="Group 33">
            <a:extLst>
              <a:ext uri="{FF2B5EF4-FFF2-40B4-BE49-F238E27FC236}">
                <a16:creationId xmlns:a16="http://schemas.microsoft.com/office/drawing/2014/main" id="{03D73CFA-BDC3-0F5C-74E7-9E15DBC650AC}"/>
              </a:ext>
            </a:extLst>
          </p:cNvPr>
          <p:cNvGrpSpPr/>
          <p:nvPr/>
        </p:nvGrpSpPr>
        <p:grpSpPr>
          <a:xfrm>
            <a:off x="3284155" y="2609478"/>
            <a:ext cx="2522435" cy="1681952"/>
            <a:chOff x="3284155" y="2609478"/>
            <a:chExt cx="2522435" cy="1681952"/>
          </a:xfrm>
        </p:grpSpPr>
        <p:pic>
          <p:nvPicPr>
            <p:cNvPr id="24" name="Picture 23">
              <a:extLst>
                <a:ext uri="{FF2B5EF4-FFF2-40B4-BE49-F238E27FC236}">
                  <a16:creationId xmlns:a16="http://schemas.microsoft.com/office/drawing/2014/main" id="{C845835C-4806-E76E-1812-8CED636AC230}"/>
                </a:ext>
              </a:extLst>
            </p:cNvPr>
            <p:cNvPicPr>
              <a:picLocks noChangeAspect="1"/>
            </p:cNvPicPr>
            <p:nvPr/>
          </p:nvPicPr>
          <p:blipFill>
            <a:blip r:embed="rId39"/>
            <a:stretch>
              <a:fillRect/>
            </a:stretch>
          </p:blipFill>
          <p:spPr>
            <a:xfrm>
              <a:off x="3284155" y="2609478"/>
              <a:ext cx="2522435" cy="1681952"/>
            </a:xfrm>
            <a:prstGeom prst="rect">
              <a:avLst/>
            </a:prstGeom>
          </p:spPr>
        </p:pic>
        <p:pic>
          <p:nvPicPr>
            <p:cNvPr id="2050" name="Picture 2" descr="What is SQL? - Tech Monitor">
              <a:extLst>
                <a:ext uri="{FF2B5EF4-FFF2-40B4-BE49-F238E27FC236}">
                  <a16:creationId xmlns:a16="http://schemas.microsoft.com/office/drawing/2014/main" id="{6EA92C17-DA06-0D90-15A3-3843A0C2DDF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15845" y="3615211"/>
              <a:ext cx="1206510" cy="6334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4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llege That Changes Lives | About Willamette University">
            <a:extLst>
              <a:ext uri="{FF2B5EF4-FFF2-40B4-BE49-F238E27FC236}">
                <a16:creationId xmlns:a16="http://schemas.microsoft.com/office/drawing/2014/main" id="{5D764F6B-AF73-EFE7-0817-4D3A4E775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llamette University - Wikipedia">
            <a:extLst>
              <a:ext uri="{FF2B5EF4-FFF2-40B4-BE49-F238E27FC236}">
                <a16:creationId xmlns:a16="http://schemas.microsoft.com/office/drawing/2014/main" id="{1292E4B0-3420-3123-9A3F-1F0594BE0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0" y="172033"/>
            <a:ext cx="2857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BB55C8-EBFC-2041-18D5-64E38C8C88F2}"/>
              </a:ext>
            </a:extLst>
          </p:cNvPr>
          <p:cNvSpPr txBox="1"/>
          <p:nvPr/>
        </p:nvSpPr>
        <p:spPr>
          <a:xfrm>
            <a:off x="0" y="4141198"/>
            <a:ext cx="3047999" cy="1446550"/>
          </a:xfrm>
          <a:prstGeom prst="rect">
            <a:avLst/>
          </a:prstGeom>
          <a:noFill/>
        </p:spPr>
        <p:txBody>
          <a:bodyPr wrap="square" rtlCol="0">
            <a:spAutoFit/>
          </a:bodyPr>
          <a:lstStyle/>
          <a:p>
            <a:pPr algn="ctr"/>
            <a:r>
              <a:rPr lang="en-US" sz="2200" dirty="0"/>
              <a:t>Assistant Professor of Data Science,</a:t>
            </a:r>
          </a:p>
          <a:p>
            <a:pPr algn="ctr"/>
            <a:r>
              <a:rPr lang="en-US" sz="2200" dirty="0"/>
              <a:t>School of Computing &amp; Information Sciences</a:t>
            </a:r>
          </a:p>
        </p:txBody>
      </p:sp>
      <p:sp>
        <p:nvSpPr>
          <p:cNvPr id="3" name="TextBox 2">
            <a:extLst>
              <a:ext uri="{FF2B5EF4-FFF2-40B4-BE49-F238E27FC236}">
                <a16:creationId xmlns:a16="http://schemas.microsoft.com/office/drawing/2014/main" id="{92F226FE-02B6-C729-3EAC-FCAC464E2FCD}"/>
              </a:ext>
            </a:extLst>
          </p:cNvPr>
          <p:cNvSpPr txBox="1"/>
          <p:nvPr/>
        </p:nvSpPr>
        <p:spPr>
          <a:xfrm>
            <a:off x="0" y="3454731"/>
            <a:ext cx="3048000" cy="430887"/>
          </a:xfrm>
          <a:prstGeom prst="rect">
            <a:avLst/>
          </a:prstGeom>
          <a:noFill/>
        </p:spPr>
        <p:txBody>
          <a:bodyPr wrap="square" rtlCol="0">
            <a:spAutoFit/>
          </a:bodyPr>
          <a:lstStyle/>
          <a:p>
            <a:pPr algn="ctr"/>
            <a:r>
              <a:rPr lang="en-US" sz="2200" dirty="0"/>
              <a:t>Starting Fall 2025</a:t>
            </a:r>
          </a:p>
        </p:txBody>
      </p:sp>
      <p:sp>
        <p:nvSpPr>
          <p:cNvPr id="4" name="TextBox 3">
            <a:extLst>
              <a:ext uri="{FF2B5EF4-FFF2-40B4-BE49-F238E27FC236}">
                <a16:creationId xmlns:a16="http://schemas.microsoft.com/office/drawing/2014/main" id="{6C5B9E3C-3C4B-4497-8350-8CF2B0C1F60B}"/>
              </a:ext>
            </a:extLst>
          </p:cNvPr>
          <p:cNvSpPr txBox="1"/>
          <p:nvPr/>
        </p:nvSpPr>
        <p:spPr>
          <a:xfrm>
            <a:off x="0" y="5843329"/>
            <a:ext cx="3048000" cy="769441"/>
          </a:xfrm>
          <a:prstGeom prst="rect">
            <a:avLst/>
          </a:prstGeom>
          <a:noFill/>
        </p:spPr>
        <p:txBody>
          <a:bodyPr wrap="square" rtlCol="0">
            <a:spAutoFit/>
          </a:bodyPr>
          <a:lstStyle/>
          <a:p>
            <a:pPr algn="ctr"/>
            <a:r>
              <a:rPr lang="en-US" sz="2200" b="1" dirty="0"/>
              <a:t>Please give me feedback!</a:t>
            </a:r>
          </a:p>
        </p:txBody>
      </p:sp>
    </p:spTree>
    <p:extLst>
      <p:ext uri="{BB962C8B-B14F-4D97-AF65-F5344CB8AC3E}">
        <p14:creationId xmlns:p14="http://schemas.microsoft.com/office/powerpoint/2010/main" val="246915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6009-9157-4C2A-9818-B1C223DBAF6B}"/>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B1C6669-EC88-C937-D413-1439252D0717}"/>
              </a:ext>
            </a:extLst>
          </p:cNvPr>
          <p:cNvSpPr>
            <a:spLocks noGrp="1"/>
          </p:cNvSpPr>
          <p:nvPr>
            <p:ph idx="1"/>
          </p:nvPr>
        </p:nvSpPr>
        <p:spPr>
          <a:xfrm>
            <a:off x="838200" y="1825625"/>
            <a:ext cx="4060371" cy="4351338"/>
          </a:xfrm>
        </p:spPr>
        <p:txBody>
          <a:bodyPr/>
          <a:lstStyle/>
          <a:p>
            <a:r>
              <a:rPr lang="en-US" dirty="0"/>
              <a:t>Preferred name</a:t>
            </a:r>
          </a:p>
          <a:p>
            <a:r>
              <a:rPr lang="en-US" dirty="0"/>
              <a:t>Pronouns</a:t>
            </a:r>
          </a:p>
          <a:p>
            <a:r>
              <a:rPr lang="en-US" dirty="0"/>
              <a:t>Year in school</a:t>
            </a:r>
          </a:p>
          <a:p>
            <a:r>
              <a:rPr lang="en-US" dirty="0"/>
              <a:t>Major</a:t>
            </a:r>
          </a:p>
          <a:p>
            <a:r>
              <a:rPr lang="en-US" dirty="0"/>
              <a:t>What did you do over spring break?</a:t>
            </a:r>
          </a:p>
          <a:p>
            <a:r>
              <a:rPr lang="en-US" dirty="0"/>
              <a:t>What do you hope to gain from this course?</a:t>
            </a:r>
          </a:p>
          <a:p>
            <a:endParaRPr lang="en-US" dirty="0"/>
          </a:p>
          <a:p>
            <a:endParaRPr lang="en-US" dirty="0"/>
          </a:p>
        </p:txBody>
      </p:sp>
      <p:pic>
        <p:nvPicPr>
          <p:cNvPr id="5" name="Picture 4">
            <a:extLst>
              <a:ext uri="{FF2B5EF4-FFF2-40B4-BE49-F238E27FC236}">
                <a16:creationId xmlns:a16="http://schemas.microsoft.com/office/drawing/2014/main" id="{82E0F2DC-16F4-21C2-BC5D-6D15F8B1B7D2}"/>
              </a:ext>
            </a:extLst>
          </p:cNvPr>
          <p:cNvPicPr>
            <a:picLocks noChangeAspect="1"/>
          </p:cNvPicPr>
          <p:nvPr/>
        </p:nvPicPr>
        <p:blipFill>
          <a:blip r:embed="rId2"/>
          <a:stretch>
            <a:fillRect/>
          </a:stretch>
        </p:blipFill>
        <p:spPr>
          <a:xfrm>
            <a:off x="5243147" y="1878379"/>
            <a:ext cx="6757394" cy="2928204"/>
          </a:xfrm>
          <a:prstGeom prst="rect">
            <a:avLst/>
          </a:prstGeom>
        </p:spPr>
      </p:pic>
    </p:spTree>
    <p:extLst>
      <p:ext uri="{BB962C8B-B14F-4D97-AF65-F5344CB8AC3E}">
        <p14:creationId xmlns:p14="http://schemas.microsoft.com/office/powerpoint/2010/main" val="13481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FC7E-8D17-0F57-2746-5F1B295FEFB6}"/>
              </a:ext>
            </a:extLst>
          </p:cNvPr>
          <p:cNvSpPr>
            <a:spLocks noGrp="1"/>
          </p:cNvSpPr>
          <p:nvPr>
            <p:ph type="title"/>
          </p:nvPr>
        </p:nvSpPr>
        <p:spPr/>
        <p:txBody>
          <a:bodyPr/>
          <a:lstStyle/>
          <a:p>
            <a:r>
              <a:rPr lang="en-US" dirty="0"/>
              <a:t>Course Description</a:t>
            </a:r>
          </a:p>
        </p:txBody>
      </p:sp>
      <p:sp>
        <p:nvSpPr>
          <p:cNvPr id="3" name="Content Placeholder 2">
            <a:extLst>
              <a:ext uri="{FF2B5EF4-FFF2-40B4-BE49-F238E27FC236}">
                <a16:creationId xmlns:a16="http://schemas.microsoft.com/office/drawing/2014/main" id="{C335F206-CD87-44B6-FEC7-3358DAEFC5B5}"/>
              </a:ext>
            </a:extLst>
          </p:cNvPr>
          <p:cNvSpPr>
            <a:spLocks noGrp="1"/>
          </p:cNvSpPr>
          <p:nvPr>
            <p:ph idx="1"/>
          </p:nvPr>
        </p:nvSpPr>
        <p:spPr/>
        <p:txBody>
          <a:bodyPr/>
          <a:lstStyle/>
          <a:p>
            <a:r>
              <a:rPr lang="en-US" dirty="0"/>
              <a:t>Explores data science methods used to gather, validate, organize, analyze, and summarize large amounts of environmental and ecological information. </a:t>
            </a:r>
          </a:p>
          <a:p>
            <a:r>
              <a:rPr lang="en-US" dirty="0"/>
              <a:t>Focuses on developing analytical workflows that are efficient, reproducible, and modular using tools such as the R coding language, RStudio, GitHub, and JupyterLab. </a:t>
            </a:r>
          </a:p>
          <a:p>
            <a:r>
              <a:rPr lang="en-US" dirty="0"/>
              <a:t>Examines case studies including climate change, biodiversity assessments, epidemic modeling, marine spatial planning, and natural resource management.</a:t>
            </a:r>
          </a:p>
        </p:txBody>
      </p:sp>
    </p:spTree>
    <p:extLst>
      <p:ext uri="{BB962C8B-B14F-4D97-AF65-F5344CB8AC3E}">
        <p14:creationId xmlns:p14="http://schemas.microsoft.com/office/powerpoint/2010/main" val="37344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5B1C-27F1-514D-38A5-A4E77BF57FA5}"/>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FEA53F73-364A-9FF6-610C-6763F9D63532}"/>
              </a:ext>
            </a:extLst>
          </p:cNvPr>
          <p:cNvSpPr>
            <a:spLocks noGrp="1"/>
          </p:cNvSpPr>
          <p:nvPr>
            <p:ph idx="1"/>
          </p:nvPr>
        </p:nvSpPr>
        <p:spPr/>
        <p:txBody>
          <a:bodyPr>
            <a:normAutofit fontScale="77500" lnSpcReduction="20000"/>
          </a:bodyPr>
          <a:lstStyle/>
          <a:p>
            <a:pPr marL="0" indent="0">
              <a:buNone/>
            </a:pPr>
            <a:r>
              <a:rPr lang="en-US" dirty="0"/>
              <a:t>Upon completion of this course, all students will be able to:</a:t>
            </a:r>
          </a:p>
          <a:p>
            <a:pPr marL="746125" indent="-514350">
              <a:buFont typeface="+mj-lt"/>
              <a:buAutoNum type="arabicParenR"/>
            </a:pPr>
            <a:r>
              <a:rPr lang="en-US" dirty="0"/>
              <a:t>Design and conduct a research project involving the analysis of big environmental data</a:t>
            </a:r>
          </a:p>
          <a:p>
            <a:pPr marL="746125" indent="-514350">
              <a:buFont typeface="+mj-lt"/>
              <a:buAutoNum type="arabicParenR"/>
            </a:pPr>
            <a:r>
              <a:rPr lang="en-US" dirty="0"/>
              <a:t>Apply best practices in data collection, cleaning, wrangling, analysis, and visualization</a:t>
            </a:r>
          </a:p>
          <a:p>
            <a:pPr marL="746125" indent="-514350">
              <a:buFont typeface="+mj-lt"/>
              <a:buAutoNum type="arabicParenR"/>
            </a:pPr>
            <a:r>
              <a:rPr lang="en-US" dirty="0"/>
              <a:t>Read and write R code using several packages</a:t>
            </a:r>
          </a:p>
          <a:p>
            <a:pPr marL="746125" indent="-514350">
              <a:buFont typeface="+mj-lt"/>
              <a:buAutoNum type="arabicParenR"/>
            </a:pPr>
            <a:r>
              <a:rPr lang="en-US" dirty="0"/>
              <a:t>Implement best practices in scientific programming to promote reproducible research</a:t>
            </a:r>
          </a:p>
          <a:p>
            <a:pPr marL="746125" indent="-514350">
              <a:buFont typeface="+mj-lt"/>
              <a:buAutoNum type="arabicParenR"/>
            </a:pPr>
            <a:r>
              <a:rPr lang="en-US" dirty="0"/>
              <a:t>Manage complex research projects using a version control system</a:t>
            </a:r>
          </a:p>
          <a:p>
            <a:pPr marL="0" indent="0">
              <a:buNone/>
            </a:pPr>
            <a:r>
              <a:rPr lang="en-US" dirty="0"/>
              <a:t>In addition to the above, graduate students will be able to:</a:t>
            </a:r>
          </a:p>
          <a:p>
            <a:pPr marL="746125" indent="-514350">
              <a:buFont typeface="+mj-lt"/>
              <a:buAutoNum type="arabicParenR" startAt="6"/>
            </a:pPr>
            <a:r>
              <a:rPr lang="en-US" dirty="0"/>
              <a:t>Locate and cite relevant primary literature</a:t>
            </a:r>
          </a:p>
          <a:p>
            <a:pPr marL="746125" indent="-514350">
              <a:buFont typeface="+mj-lt"/>
              <a:buAutoNum type="arabicParenR" startAt="6"/>
            </a:pPr>
            <a:r>
              <a:rPr lang="en-US" dirty="0"/>
              <a:t>Synthesize their findings within the broader environmental or scientific context</a:t>
            </a:r>
          </a:p>
        </p:txBody>
      </p:sp>
    </p:spTree>
    <p:extLst>
      <p:ext uri="{BB962C8B-B14F-4D97-AF65-F5344CB8AC3E}">
        <p14:creationId xmlns:p14="http://schemas.microsoft.com/office/powerpoint/2010/main" val="6610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DDA4-867B-366A-526A-E224A13D9B81}"/>
              </a:ext>
            </a:extLst>
          </p:cNvPr>
          <p:cNvSpPr>
            <a:spLocks noGrp="1"/>
          </p:cNvSpPr>
          <p:nvPr>
            <p:ph type="title"/>
          </p:nvPr>
        </p:nvSpPr>
        <p:spPr/>
        <p:txBody>
          <a:bodyPr/>
          <a:lstStyle/>
          <a:p>
            <a:r>
              <a:rPr lang="en-US" dirty="0"/>
              <a:t>Research Project</a:t>
            </a:r>
          </a:p>
        </p:txBody>
      </p:sp>
      <p:sp>
        <p:nvSpPr>
          <p:cNvPr id="3" name="Content Placeholder 2">
            <a:extLst>
              <a:ext uri="{FF2B5EF4-FFF2-40B4-BE49-F238E27FC236}">
                <a16:creationId xmlns:a16="http://schemas.microsoft.com/office/drawing/2014/main" id="{6F6F8B3F-BB8C-49C4-4842-CF3041A875AF}"/>
              </a:ext>
            </a:extLst>
          </p:cNvPr>
          <p:cNvSpPr>
            <a:spLocks noGrp="1"/>
          </p:cNvSpPr>
          <p:nvPr>
            <p:ph idx="1"/>
          </p:nvPr>
        </p:nvSpPr>
        <p:spPr/>
        <p:txBody>
          <a:bodyPr/>
          <a:lstStyle/>
          <a:p>
            <a:pPr marL="0" indent="0">
              <a:buNone/>
            </a:pPr>
            <a:r>
              <a:rPr lang="en-US" dirty="0"/>
              <a:t>The objective of the </a:t>
            </a:r>
            <a:r>
              <a:rPr lang="en-US" b="1" dirty="0">
                <a:solidFill>
                  <a:schemeClr val="accent5"/>
                </a:solidFill>
              </a:rPr>
              <a:t>collaborative</a:t>
            </a:r>
            <a:r>
              <a:rPr lang="en-US" dirty="0"/>
              <a:t>, term-long research project is to engage students in a detailed exploration of environmental data, emphasizing data acquisition, analysis, and the formulation of actionable </a:t>
            </a:r>
            <a:r>
              <a:rPr lang="en-US" b="1" dirty="0">
                <a:solidFill>
                  <a:schemeClr val="accent3"/>
                </a:solidFill>
              </a:rPr>
              <a:t>recommendations for stakeholders</a:t>
            </a:r>
            <a:r>
              <a:rPr lang="en-US" dirty="0"/>
              <a:t>. </a:t>
            </a:r>
            <a:r>
              <a:rPr lang="en-US" b="1" dirty="0">
                <a:solidFill>
                  <a:schemeClr val="accent5"/>
                </a:solidFill>
              </a:rPr>
              <a:t>Groups of two to three students</a:t>
            </a:r>
            <a:r>
              <a:rPr lang="en-US" dirty="0">
                <a:solidFill>
                  <a:schemeClr val="accent5"/>
                </a:solidFill>
              </a:rPr>
              <a:t> </a:t>
            </a:r>
            <a:r>
              <a:rPr lang="en-US" dirty="0"/>
              <a:t>will identify publicly available datasets related to chosen environmental topics, conduct mathematical and statistical analyses, and present their findings in an </a:t>
            </a:r>
            <a:r>
              <a:rPr lang="en-US" b="1" dirty="0">
                <a:solidFill>
                  <a:schemeClr val="accent3"/>
                </a:solidFill>
              </a:rPr>
              <a:t>oral presentation and white paper</a:t>
            </a:r>
            <a:r>
              <a:rPr lang="en-US" dirty="0"/>
              <a:t>. </a:t>
            </a:r>
            <a:r>
              <a:rPr lang="en-US" b="1" dirty="0">
                <a:solidFill>
                  <a:schemeClr val="accent5"/>
                </a:solidFill>
              </a:rPr>
              <a:t>Group members will collaborate </a:t>
            </a:r>
            <a:r>
              <a:rPr lang="en-US" dirty="0"/>
              <a:t>to </a:t>
            </a:r>
            <a:r>
              <a:rPr lang="en-US" b="1" dirty="0">
                <a:solidFill>
                  <a:schemeClr val="accent3"/>
                </a:solidFill>
              </a:rPr>
              <a:t>write a white paper </a:t>
            </a:r>
            <a:r>
              <a:rPr lang="en-US" dirty="0"/>
              <a:t>as a persuasive, authoritative, in-depth report that presents a problem and provides a solution. Students will also write peer reviews and revise their work based on reviews.</a:t>
            </a:r>
          </a:p>
        </p:txBody>
      </p:sp>
    </p:spTree>
    <p:extLst>
      <p:ext uri="{BB962C8B-B14F-4D97-AF65-F5344CB8AC3E}">
        <p14:creationId xmlns:p14="http://schemas.microsoft.com/office/powerpoint/2010/main" val="241963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9198-C886-E17E-3F8D-9FB16AE6E492}"/>
              </a:ext>
            </a:extLst>
          </p:cNvPr>
          <p:cNvSpPr>
            <a:spLocks noGrp="1"/>
          </p:cNvSpPr>
          <p:nvPr>
            <p:ph type="title"/>
          </p:nvPr>
        </p:nvSpPr>
        <p:spPr/>
        <p:txBody>
          <a:bodyPr/>
          <a:lstStyle/>
          <a:p>
            <a:r>
              <a:rPr lang="en-US" dirty="0"/>
              <a:t>Graduate-level Expectations</a:t>
            </a:r>
          </a:p>
        </p:txBody>
      </p:sp>
      <p:sp>
        <p:nvSpPr>
          <p:cNvPr id="3" name="Content Placeholder 2">
            <a:extLst>
              <a:ext uri="{FF2B5EF4-FFF2-40B4-BE49-F238E27FC236}">
                <a16:creationId xmlns:a16="http://schemas.microsoft.com/office/drawing/2014/main" id="{182B345A-FB5E-D2BA-61AC-AD8725A1D217}"/>
              </a:ext>
            </a:extLst>
          </p:cNvPr>
          <p:cNvSpPr>
            <a:spLocks noGrp="1"/>
          </p:cNvSpPr>
          <p:nvPr>
            <p:ph idx="1"/>
          </p:nvPr>
        </p:nvSpPr>
        <p:spPr/>
        <p:txBody>
          <a:bodyPr/>
          <a:lstStyle/>
          <a:p>
            <a:pPr marL="0" indent="0">
              <a:buNone/>
            </a:pPr>
            <a:r>
              <a:rPr lang="en-US" dirty="0"/>
              <a:t>One of the core skills that graduate students should develop is finding, reading, and citing literature. As part of their lab summary assignments, students registered in GEOG 563 must write additional Discussion and References sections in their R Notebooks. The Discussion should place their findings or datasets in a broader environmental or scientific context, be between 500-750 words (not including citations), and reference at least 8 primary or secondary research articles. In addition, students enrolled in GEOG 563 are expected to present work that is significantly more rigorous in both depth of study and methodology than students enrolled in GEOG 463.</a:t>
            </a:r>
          </a:p>
        </p:txBody>
      </p:sp>
    </p:spTree>
    <p:extLst>
      <p:ext uri="{BB962C8B-B14F-4D97-AF65-F5344CB8AC3E}">
        <p14:creationId xmlns:p14="http://schemas.microsoft.com/office/powerpoint/2010/main" val="2268018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933</TotalTime>
  <Words>734</Words>
  <Application>Microsoft Office PowerPoint</Application>
  <PresentationFormat>Widescreen</PresentationFormat>
  <Paragraphs>72</Paragraphs>
  <Slides>19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Aptos</vt:lpstr>
      <vt:lpstr>Aptos Display</vt:lpstr>
      <vt:lpstr>Arial</vt:lpstr>
      <vt:lpstr>Calibri</vt:lpstr>
      <vt:lpstr>Office Theme</vt:lpstr>
      <vt:lpstr>Office Theme</vt:lpstr>
      <vt:lpstr>Welcome to GEOG 463/563!</vt:lpstr>
      <vt:lpstr>Daily Agenda</vt:lpstr>
      <vt:lpstr>PowerPoint Presentation</vt:lpstr>
      <vt:lpstr>PowerPoint Presentation</vt:lpstr>
      <vt:lpstr>Introductions</vt:lpstr>
      <vt:lpstr>Course Description</vt:lpstr>
      <vt:lpstr>Learning Outcomes</vt:lpstr>
      <vt:lpstr>Research Project</vt:lpstr>
      <vt:lpstr>Graduate-level Expectations</vt:lpstr>
      <vt:lpstr>Course Schedule – Module 1</vt:lpstr>
      <vt:lpstr>Course Schedule – Module 2</vt:lpstr>
      <vt:lpstr>Course Schedule – Module 3</vt:lpstr>
      <vt:lpstr>Course Schedule – Module 4</vt:lpstr>
      <vt:lpstr>Assessments and Grades</vt:lpstr>
      <vt:lpstr>Assessments and Grades</vt:lpstr>
      <vt:lpstr>Canvas Tour</vt:lpstr>
      <vt:lpstr>Reading (20 minutes)</vt:lpstr>
      <vt:lpstr>Discussion (20 minutes)</vt:lpstr>
      <vt:lpstr>Week 1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Meunier, Zechariah D</dc:creator>
  <cp:lastModifiedBy>Meunier, Zechariah D</cp:lastModifiedBy>
  <cp:revision>17</cp:revision>
  <dcterms:created xsi:type="dcterms:W3CDTF">2025-02-09T19:39:09Z</dcterms:created>
  <dcterms:modified xsi:type="dcterms:W3CDTF">2025-03-30T19:43:19Z</dcterms:modified>
</cp:coreProperties>
</file>